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0BA42-343E-60E7-2643-FE496C8BE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EF1374-4A79-874A-F5A5-D1076F66FE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69847-0C5B-63DE-7782-20D23A8BF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32C6-A8C5-400A-B38A-733E6F201DD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B7E6E-C03D-AEB0-80FB-24446CA04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B386C-5856-8AAB-2159-485685DFA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0C48-A26C-4A59-B821-A3FA8B37F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10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0F2F6-7BBC-E96F-9739-416C23746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A1CE3-FAC3-D9B4-F592-4CF2FCF08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9F20F-3E5A-3A7A-C17B-24E84F7D0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32C6-A8C5-400A-B38A-733E6F201DD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2D48A-2801-1EDD-B06D-F5ACF4445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E0301-8A2A-3559-2FB5-0105EBBDC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0C48-A26C-4A59-B821-A3FA8B37F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72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71F3A7-A406-F227-74C7-DA38FC1FDF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9E7C5C-54BF-8AE1-5166-4C86614EB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2E093-1A93-744B-F1DE-CDE77F113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32C6-A8C5-400A-B38A-733E6F201DD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B6899-68A7-A3C8-81D1-21E549AF6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1A0B6-0DD5-8EC2-DFE7-F1DEE9886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0C48-A26C-4A59-B821-A3FA8B37F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469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917A8-7E9F-8C99-615F-5DB81AFE0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5EC81-BB96-3421-E51E-D21485762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3EACB-445E-10DB-A265-7A00F6DE6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32C6-A8C5-400A-B38A-733E6F201DD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EEE0-15B0-CD57-1DB2-968DD2EBB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B35DB-41D3-6794-4F2B-C0EFFA9E6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0C48-A26C-4A59-B821-A3FA8B37F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67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A8ACD-EAC5-BB3D-4CC0-9212D7A67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927F7-7B68-1377-09BB-399443167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0175D-F4AC-4524-60B7-1A6D6C89D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32C6-A8C5-400A-B38A-733E6F201DD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8115E-692F-A5B5-468F-3AB7F5F46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05C35-F20C-52CD-B475-AE0477082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0C48-A26C-4A59-B821-A3FA8B37F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57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A005B-E9F0-E4B1-CEA0-3CF599082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8A0D0-82A5-08AC-E26B-AED70A96E0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2EFBDA-EE29-0F42-1EA3-625149E9D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502EB-2A9A-ACC9-9DB8-1B2BD7EC6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32C6-A8C5-400A-B38A-733E6F201DD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B0396C-B9B5-5D70-93EF-EC720CDED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34B059-9716-E48B-BD76-AACA22A09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0C48-A26C-4A59-B821-A3FA8B37F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97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F2ED-6792-9F1F-9EC7-1B06943E1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C5067-47FC-8AD2-9BCE-B8DE495A7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54A895-A766-1C01-D043-588B1F160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B1614A-6009-9994-9AE4-BF0E64E331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2B77ED-4029-1136-D505-19267CA43F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7D7E40-A03E-EDF0-53FD-7FA8C764E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32C6-A8C5-400A-B38A-733E6F201DD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22511A-2B1F-7C97-C60E-8AD9E8F52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BCFECC-08EA-E927-E39F-AE6E4814F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0C48-A26C-4A59-B821-A3FA8B37F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341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32CA8-2A31-037A-DDFD-B602EDB27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801EBD-4C6E-2780-82DC-BD1D4B6D6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32C6-A8C5-400A-B38A-733E6F201DD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5CC5B7-861A-B8A8-A8EB-6B879E29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BE576A-DB31-6662-FD48-6F04F3797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0C48-A26C-4A59-B821-A3FA8B37F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20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D89336-3898-14AD-6628-49886EAB0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32C6-A8C5-400A-B38A-733E6F201DD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3CF8CA-C954-EF53-3108-743F2B7FC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F7321-A4C6-6027-048A-B28791899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0C48-A26C-4A59-B821-A3FA8B37F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895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F1A12-C9F2-5FFE-9B21-6C76EF93E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D4CE7-E7C4-2C07-EC9B-2B991BBBB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518DD0-1970-192F-2A79-B6B592326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5610A1-EA55-A6E8-BDEA-3F6F4BF8B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32C6-A8C5-400A-B38A-733E6F201DD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C90B7-CEDC-2C44-1076-780AD8207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A7AC50-4DCA-9BA0-FE79-1C0B5779F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0C48-A26C-4A59-B821-A3FA8B37F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46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D414B-1C7C-08D5-DCC8-E96181AB8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959D96-72C7-9BDB-F81C-5FEE434F47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8DEE81-E4D5-F79F-0896-83F364A39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673F6D-BDA9-26D6-6D1E-5414CD48D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32C6-A8C5-400A-B38A-733E6F201DD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6997B0-3FB6-8131-DACE-FB696DC9A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31D214-9A85-19E8-9979-6826D3F2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0C48-A26C-4A59-B821-A3FA8B37F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05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7EBA66-A2A6-A28C-D925-0979BB09A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37B991-FEEC-DBE0-CAFC-AED7F041D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54441-99B8-4B58-DBFA-109DA340D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E32C6-A8C5-400A-B38A-733E6F201DD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F564D-2A98-5229-DAB3-BC6A6F5ADC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34FE0-9B69-7B8E-C2AC-EA3FB4B81E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E0C48-A26C-4A59-B821-A3FA8B37F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34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222896&amp;picture=thank-you-milkshake-text-title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BD41D-D3A8-3708-1887-0AB75B189E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Mastering Data Visualization: Methods and Procedures</a:t>
            </a:r>
            <a:endParaRPr lang="en-GB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69371-91C7-F668-6B64-14201766A5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56418"/>
            <a:ext cx="9144000" cy="1655762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 Nay Win Aung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Deputy Director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Medical Services</a:t>
            </a:r>
          </a:p>
        </p:txBody>
      </p:sp>
    </p:spTree>
    <p:extLst>
      <p:ext uri="{BB962C8B-B14F-4D97-AF65-F5344CB8AC3E}">
        <p14:creationId xmlns:p14="http://schemas.microsoft.com/office/powerpoint/2010/main" val="513182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959B2-2A88-CBB0-D51E-3B278BECD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Procedure for Effective Data Visualization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BCE56-D1E8-1F32-AF5D-ABE6B81D3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sz="4000" dirty="0"/>
              <a:t>- Define the purpose and audience: Understanding the goal and who will be interpreting the visualizations.</a:t>
            </a:r>
          </a:p>
          <a:p>
            <a:pPr algn="just"/>
            <a:r>
              <a:rPr lang="en-GB" sz="4000" dirty="0"/>
              <a:t>- Identify the data to be visualized: Selecting relevant datasets for the intended message.</a:t>
            </a:r>
          </a:p>
          <a:p>
            <a:pPr algn="just"/>
            <a:r>
              <a:rPr lang="en-GB" sz="4000" dirty="0"/>
              <a:t>- Choose the appropriate visualization type: Matching the data characteristics with suitable visualization methods.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3566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690C-D060-2B7C-C3C8-765204C77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78C97-E299-6908-B2B0-A37381C96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400" dirty="0"/>
              <a:t>- Importance: Stressing the significance of clean and structured data.</a:t>
            </a:r>
          </a:p>
          <a:p>
            <a:r>
              <a:rPr lang="en-GB" sz="4400" dirty="0"/>
              <a:t>- Data preprocessing techniques: Cleaning, filtering, and transforming data for visualization.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2473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CAF-639B-BFD2-6F46-A596E66E9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Design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39FC1-768F-BC1F-4710-D1360CD4F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400" dirty="0"/>
              <a:t>- Key principles:</a:t>
            </a:r>
          </a:p>
          <a:p>
            <a:r>
              <a:rPr lang="en-GB" sz="4400" dirty="0"/>
              <a:t>  - Consistency in </a:t>
            </a:r>
            <a:r>
              <a:rPr lang="en-GB" sz="4400" dirty="0" err="1"/>
              <a:t>color</a:t>
            </a:r>
            <a:r>
              <a:rPr lang="en-GB" sz="4400" dirty="0"/>
              <a:t> and style.</a:t>
            </a:r>
          </a:p>
          <a:p>
            <a:r>
              <a:rPr lang="en-GB" sz="4400" dirty="0"/>
              <a:t>  - Clarity in </a:t>
            </a:r>
            <a:r>
              <a:rPr lang="en-GB" sz="4400" dirty="0" err="1"/>
              <a:t>labeling</a:t>
            </a:r>
            <a:r>
              <a:rPr lang="en-GB" sz="4400" dirty="0"/>
              <a:t> and annotation.</a:t>
            </a:r>
          </a:p>
          <a:p>
            <a:r>
              <a:rPr lang="en-GB" sz="4400" dirty="0"/>
              <a:t>  - Simplicity for easy interpretation.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7424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BCC33-B95B-4BEC-E988-DF27AF13E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Accessibility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D6585-62E3-4724-EA03-B280AE476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400" dirty="0"/>
              <a:t>- Ensuring visualizations are accessible to all users:</a:t>
            </a:r>
          </a:p>
          <a:p>
            <a:r>
              <a:rPr lang="en-GB" sz="4400" dirty="0"/>
              <a:t>  - Providing alternative text for images.</a:t>
            </a:r>
          </a:p>
          <a:p>
            <a:r>
              <a:rPr lang="en-GB" sz="4400" dirty="0"/>
              <a:t>  - Choosing </a:t>
            </a:r>
            <a:r>
              <a:rPr lang="en-GB" sz="4400" dirty="0" err="1"/>
              <a:t>color</a:t>
            </a:r>
            <a:r>
              <a:rPr lang="en-GB" sz="4400" dirty="0"/>
              <a:t> schemes with sufficient contrast.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457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C38F5-13C0-2995-E996-D83A54475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Interactive Data Visualization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C2655-DF8E-E157-8725-6DC8C51B8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4400" dirty="0"/>
              <a:t>- Benefits: Increased engagement and exploration of data.</a:t>
            </a:r>
          </a:p>
          <a:p>
            <a:pPr algn="just"/>
            <a:r>
              <a:rPr lang="en-GB" sz="4400" dirty="0"/>
              <a:t>- Examples: Drill-down features, filters, and dynamic elements in interactive dashboards.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026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920651-1D98-C2D2-14DD-FBD0D25855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228144" y="675697"/>
            <a:ext cx="7735712" cy="5295611"/>
          </a:xfrm>
        </p:spPr>
      </p:pic>
    </p:spTree>
    <p:extLst>
      <p:ext uri="{BB962C8B-B14F-4D97-AF65-F5344CB8AC3E}">
        <p14:creationId xmlns:p14="http://schemas.microsoft.com/office/powerpoint/2010/main" val="407177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D1D2F-781F-E417-51E9-24CF106A3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085C8-226A-A907-07A9-A6BCAF664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/>
              <a:t>- Brief overview: "Data visualization is the graphical representation of data to discover insights, patterns, and trends."</a:t>
            </a:r>
          </a:p>
          <a:p>
            <a:r>
              <a:rPr lang="en-GB" sz="3600" dirty="0"/>
              <a:t>- Purpose: "Enhancing decision-making, communication, and understanding complex datasets."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962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E2042-702F-3796-6FFF-AB8ECC671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Data Visualization?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A5176-2D17-8252-CA82-8BE0F2D30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400" dirty="0"/>
              <a:t>- Benefits:</a:t>
            </a:r>
          </a:p>
          <a:p>
            <a:r>
              <a:rPr lang="en-GB" sz="4400" dirty="0"/>
              <a:t>  - Improved decision-making.</a:t>
            </a:r>
          </a:p>
          <a:p>
            <a:r>
              <a:rPr lang="en-GB" sz="4400" dirty="0"/>
              <a:t>  - Enhanced communication.</a:t>
            </a:r>
          </a:p>
          <a:p>
            <a:r>
              <a:rPr lang="en-GB" sz="4400" dirty="0"/>
              <a:t>  - Identifying patterns and trends efficiently.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26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BA7F9-E108-05C3-9464-30B2909AB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Data Visualizations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E61EA-785B-A705-7867-A1D782A33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/>
              <a:t>- Bar charts: Displaying categorical data.</a:t>
            </a:r>
          </a:p>
          <a:p>
            <a:r>
              <a:rPr lang="en-GB" sz="4000" dirty="0"/>
              <a:t>- Line graphs: Illustrating trends over time.</a:t>
            </a:r>
          </a:p>
          <a:p>
            <a:r>
              <a:rPr lang="en-GB" sz="4000" dirty="0"/>
              <a:t>- Pie charts: Showing parts of a whole.</a:t>
            </a:r>
          </a:p>
          <a:p>
            <a:r>
              <a:rPr lang="en-GB" sz="4000" dirty="0"/>
              <a:t>- Scatter plots: Representing relationships between two variables.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96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8EA3E-E43A-270F-949F-C4EA47C6C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Heatmaps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7D888-8A66-49CE-5123-EC39E8D49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0710" y="1527175"/>
            <a:ext cx="6241473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GB" sz="4400" dirty="0"/>
              <a:t>- Explanation: Visualizing data intensity using </a:t>
            </a:r>
            <a:r>
              <a:rPr lang="en-GB" sz="4400" dirty="0" err="1"/>
              <a:t>colors</a:t>
            </a:r>
            <a:r>
              <a:rPr lang="en-GB" sz="4400" dirty="0"/>
              <a:t>.</a:t>
            </a:r>
          </a:p>
          <a:p>
            <a:pPr>
              <a:lnSpc>
                <a:spcPct val="150000"/>
              </a:lnSpc>
            </a:pPr>
            <a:r>
              <a:rPr lang="en-GB" sz="4400" dirty="0"/>
              <a:t>- Use cases: Identifying hotspots in data, such as website user activity.</a:t>
            </a:r>
          </a:p>
          <a:p>
            <a:pPr>
              <a:lnSpc>
                <a:spcPct val="150000"/>
              </a:lnSpc>
            </a:pPr>
            <a:endParaRPr lang="en-GB" sz="4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9D64DA-B817-E96B-F83E-32A44D43C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9015" y="1416844"/>
            <a:ext cx="296227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511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A8B06-3686-5327-CFAE-56C6E99FC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Treemaps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97EF1-5E6E-3B8B-811E-2A8BF4FFF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988"/>
            <a:ext cx="10515600" cy="4351338"/>
          </a:xfrm>
        </p:spPr>
        <p:txBody>
          <a:bodyPr>
            <a:normAutofit/>
          </a:bodyPr>
          <a:lstStyle/>
          <a:p>
            <a:r>
              <a:rPr lang="en-GB" sz="3600" dirty="0"/>
              <a:t>- Definition: Hierarchical visualization of data.</a:t>
            </a:r>
          </a:p>
          <a:p>
            <a:r>
              <a:rPr lang="en-GB" sz="3600" dirty="0"/>
              <a:t>- Application: Displaying nested data structures or organizational hierarchies.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19F230-94E8-C375-EDE9-6F01773F94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2" y="3155662"/>
            <a:ext cx="5715000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17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D89AC-0C53-35B9-6969-C9BE760AD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Box Plots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AB590-867D-198E-91B7-5A8AA8844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309"/>
            <a:ext cx="4745182" cy="477765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GB" sz="4400" dirty="0"/>
              <a:t>- Introduction: Visualizing the distribution of data.</a:t>
            </a:r>
          </a:p>
          <a:p>
            <a:pPr>
              <a:lnSpc>
                <a:spcPct val="150000"/>
              </a:lnSpc>
            </a:pPr>
            <a:r>
              <a:rPr lang="en-GB" sz="4400" dirty="0"/>
              <a:t>- Interpretation: Understanding quartiles, outliers, and central tendencies.</a:t>
            </a:r>
          </a:p>
          <a:p>
            <a:pPr>
              <a:lnSpc>
                <a:spcPct val="150000"/>
              </a:lnSpc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511EB1-94D5-39BB-4AB2-686FC47F6C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6617" y="882650"/>
            <a:ext cx="5807653" cy="56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495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8D4F-510F-2603-1D7B-7BDC52644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53B30-1FE5-724B-72AF-2F78AE2B5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28309" cy="435133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GB" sz="3200" dirty="0"/>
              <a:t>- Overview: Integrating data into visually appealing graphics.</a:t>
            </a:r>
          </a:p>
          <a:p>
            <a:pPr>
              <a:lnSpc>
                <a:spcPct val="150000"/>
              </a:lnSpc>
            </a:pPr>
            <a:r>
              <a:rPr lang="en-GB" sz="3200" dirty="0"/>
              <a:t>- Tips: Emphasize simplicity, relevance, and hierarchy in infographic design.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7EFE28-0940-0D3C-4CD6-470446D73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5584" y="530225"/>
            <a:ext cx="5962650" cy="596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055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D6B10-E95E-8534-378C-AF65403C1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Visualization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346D3-8391-56AA-C5C6-F2E2F453A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- Introduction: Overview of popular tools like Tableau, Power BI, and Qlik.</a:t>
            </a:r>
          </a:p>
          <a:p>
            <a:r>
              <a:rPr lang="en-GB" sz="3200" dirty="0"/>
              <a:t>- Comparison: Highlight features, usability, and suitability for different tasks.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1A3DCF-F1A4-949E-5BFD-5BCACC4D8A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749" y="3549650"/>
            <a:ext cx="5829300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382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415</Words>
  <Application>Microsoft Office PowerPoint</Application>
  <PresentationFormat>Widescreen</PresentationFormat>
  <Paragraphs>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Mastering Data Visualization: Methods and Procedures</vt:lpstr>
      <vt:lpstr>Introduction</vt:lpstr>
      <vt:lpstr>Why Data Visualization?</vt:lpstr>
      <vt:lpstr>Types of Data Visualizations</vt:lpstr>
      <vt:lpstr>Heatmaps</vt:lpstr>
      <vt:lpstr>Treemaps</vt:lpstr>
      <vt:lpstr>Box Plots</vt:lpstr>
      <vt:lpstr>Infographics</vt:lpstr>
      <vt:lpstr>Data Visualization Tools</vt:lpstr>
      <vt:lpstr>Procedure for Effective Data Visualization</vt:lpstr>
      <vt:lpstr>Data Preparation</vt:lpstr>
      <vt:lpstr>Design Principles</vt:lpstr>
      <vt:lpstr>Accessibility Considerations</vt:lpstr>
      <vt:lpstr>Interactive Data Visualization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Mastering Data Visualization: Methods and Procedures</dc:title>
  <dc:creator>thurein naywinaung</dc:creator>
  <cp:lastModifiedBy>thurein naywinaung</cp:lastModifiedBy>
  <cp:revision>6</cp:revision>
  <dcterms:created xsi:type="dcterms:W3CDTF">2024-02-16T12:27:45Z</dcterms:created>
  <dcterms:modified xsi:type="dcterms:W3CDTF">2024-02-16T12:50:08Z</dcterms:modified>
</cp:coreProperties>
</file>