
<file path=[Content_Types].xml><?xml version="1.0" encoding="utf-8"?>
<Types xmlns="http://schemas.openxmlformats.org/package/2006/content-types">
  <Default Extension="1"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1DD95-343B-ED8E-A655-5B9C0A657DA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AF3DDC7-772E-92D0-3601-E77642AF0E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8DB1BA8-02CB-AB40-2732-AEE095D0D0F8}"/>
              </a:ext>
            </a:extLst>
          </p:cNvPr>
          <p:cNvSpPr>
            <a:spLocks noGrp="1"/>
          </p:cNvSpPr>
          <p:nvPr>
            <p:ph type="dt" sz="half" idx="10"/>
          </p:nvPr>
        </p:nvSpPr>
        <p:spPr/>
        <p:txBody>
          <a:bodyPr/>
          <a:lstStyle/>
          <a:p>
            <a:fld id="{378FB151-129E-4D3C-951B-2D52C04BF200}" type="datetimeFigureOut">
              <a:rPr lang="en-GB" smtClean="0"/>
              <a:t>16/02/2024</a:t>
            </a:fld>
            <a:endParaRPr lang="en-GB"/>
          </a:p>
        </p:txBody>
      </p:sp>
      <p:sp>
        <p:nvSpPr>
          <p:cNvPr id="5" name="Footer Placeholder 4">
            <a:extLst>
              <a:ext uri="{FF2B5EF4-FFF2-40B4-BE49-F238E27FC236}">
                <a16:creationId xmlns:a16="http://schemas.microsoft.com/office/drawing/2014/main" id="{C471752E-7DFE-9175-FB16-F4085D288E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EDC2D3-0F3C-A06E-7BF6-1BBC52F2119F}"/>
              </a:ext>
            </a:extLst>
          </p:cNvPr>
          <p:cNvSpPr>
            <a:spLocks noGrp="1"/>
          </p:cNvSpPr>
          <p:nvPr>
            <p:ph type="sldNum" sz="quarter" idx="12"/>
          </p:nvPr>
        </p:nvSpPr>
        <p:spPr/>
        <p:txBody>
          <a:bodyPr/>
          <a:lstStyle/>
          <a:p>
            <a:fld id="{B909AC1C-A5CD-4F6E-8810-E0C5D161A419}" type="slidenum">
              <a:rPr lang="en-GB" smtClean="0"/>
              <a:t>‹#›</a:t>
            </a:fld>
            <a:endParaRPr lang="en-GB"/>
          </a:p>
        </p:txBody>
      </p:sp>
    </p:spTree>
    <p:extLst>
      <p:ext uri="{BB962C8B-B14F-4D97-AF65-F5344CB8AC3E}">
        <p14:creationId xmlns:p14="http://schemas.microsoft.com/office/powerpoint/2010/main" val="3109697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ECAD3-962C-D0B1-4961-001947EEF65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790C0D5-16ED-1B3C-41EE-384BD9D32BF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D8F993-515A-F07E-5A49-FA163D3E53EC}"/>
              </a:ext>
            </a:extLst>
          </p:cNvPr>
          <p:cNvSpPr>
            <a:spLocks noGrp="1"/>
          </p:cNvSpPr>
          <p:nvPr>
            <p:ph type="dt" sz="half" idx="10"/>
          </p:nvPr>
        </p:nvSpPr>
        <p:spPr/>
        <p:txBody>
          <a:bodyPr/>
          <a:lstStyle/>
          <a:p>
            <a:fld id="{378FB151-129E-4D3C-951B-2D52C04BF200}" type="datetimeFigureOut">
              <a:rPr lang="en-GB" smtClean="0"/>
              <a:t>16/02/2024</a:t>
            </a:fld>
            <a:endParaRPr lang="en-GB"/>
          </a:p>
        </p:txBody>
      </p:sp>
      <p:sp>
        <p:nvSpPr>
          <p:cNvPr id="5" name="Footer Placeholder 4">
            <a:extLst>
              <a:ext uri="{FF2B5EF4-FFF2-40B4-BE49-F238E27FC236}">
                <a16:creationId xmlns:a16="http://schemas.microsoft.com/office/drawing/2014/main" id="{0438AE9E-1333-2443-8515-1C519A63D6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545E88-A6C8-7724-9553-EAC6B2629BD2}"/>
              </a:ext>
            </a:extLst>
          </p:cNvPr>
          <p:cNvSpPr>
            <a:spLocks noGrp="1"/>
          </p:cNvSpPr>
          <p:nvPr>
            <p:ph type="sldNum" sz="quarter" idx="12"/>
          </p:nvPr>
        </p:nvSpPr>
        <p:spPr/>
        <p:txBody>
          <a:bodyPr/>
          <a:lstStyle/>
          <a:p>
            <a:fld id="{B909AC1C-A5CD-4F6E-8810-E0C5D161A419}" type="slidenum">
              <a:rPr lang="en-GB" smtClean="0"/>
              <a:t>‹#›</a:t>
            </a:fld>
            <a:endParaRPr lang="en-GB"/>
          </a:p>
        </p:txBody>
      </p:sp>
    </p:spTree>
    <p:extLst>
      <p:ext uri="{BB962C8B-B14F-4D97-AF65-F5344CB8AC3E}">
        <p14:creationId xmlns:p14="http://schemas.microsoft.com/office/powerpoint/2010/main" val="2804761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94C8B6-BCE2-76A5-6D1E-EB3046FE9DB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D8D412A-679B-C95F-6311-FD04C1ACC8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2D2A73-A808-AA89-6740-41B234475B6C}"/>
              </a:ext>
            </a:extLst>
          </p:cNvPr>
          <p:cNvSpPr>
            <a:spLocks noGrp="1"/>
          </p:cNvSpPr>
          <p:nvPr>
            <p:ph type="dt" sz="half" idx="10"/>
          </p:nvPr>
        </p:nvSpPr>
        <p:spPr/>
        <p:txBody>
          <a:bodyPr/>
          <a:lstStyle/>
          <a:p>
            <a:fld id="{378FB151-129E-4D3C-951B-2D52C04BF200}" type="datetimeFigureOut">
              <a:rPr lang="en-GB" smtClean="0"/>
              <a:t>16/02/2024</a:t>
            </a:fld>
            <a:endParaRPr lang="en-GB"/>
          </a:p>
        </p:txBody>
      </p:sp>
      <p:sp>
        <p:nvSpPr>
          <p:cNvPr id="5" name="Footer Placeholder 4">
            <a:extLst>
              <a:ext uri="{FF2B5EF4-FFF2-40B4-BE49-F238E27FC236}">
                <a16:creationId xmlns:a16="http://schemas.microsoft.com/office/drawing/2014/main" id="{373CAF36-F521-F75A-9A57-108EE08B6A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CA1B5F-6507-FD35-8452-B38659FB80C3}"/>
              </a:ext>
            </a:extLst>
          </p:cNvPr>
          <p:cNvSpPr>
            <a:spLocks noGrp="1"/>
          </p:cNvSpPr>
          <p:nvPr>
            <p:ph type="sldNum" sz="quarter" idx="12"/>
          </p:nvPr>
        </p:nvSpPr>
        <p:spPr/>
        <p:txBody>
          <a:bodyPr/>
          <a:lstStyle/>
          <a:p>
            <a:fld id="{B909AC1C-A5CD-4F6E-8810-E0C5D161A419}" type="slidenum">
              <a:rPr lang="en-GB" smtClean="0"/>
              <a:t>‹#›</a:t>
            </a:fld>
            <a:endParaRPr lang="en-GB"/>
          </a:p>
        </p:txBody>
      </p:sp>
    </p:spTree>
    <p:extLst>
      <p:ext uri="{BB962C8B-B14F-4D97-AF65-F5344CB8AC3E}">
        <p14:creationId xmlns:p14="http://schemas.microsoft.com/office/powerpoint/2010/main" val="113466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AB7C5-C2A4-891B-B71D-EC772FA5495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A9B50E7-5B40-8F7A-681E-1EA12B8D28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EFBEC4-D0A8-2C0A-1722-CBA56B4DD986}"/>
              </a:ext>
            </a:extLst>
          </p:cNvPr>
          <p:cNvSpPr>
            <a:spLocks noGrp="1"/>
          </p:cNvSpPr>
          <p:nvPr>
            <p:ph type="dt" sz="half" idx="10"/>
          </p:nvPr>
        </p:nvSpPr>
        <p:spPr/>
        <p:txBody>
          <a:bodyPr/>
          <a:lstStyle/>
          <a:p>
            <a:fld id="{378FB151-129E-4D3C-951B-2D52C04BF200}" type="datetimeFigureOut">
              <a:rPr lang="en-GB" smtClean="0"/>
              <a:t>16/02/2024</a:t>
            </a:fld>
            <a:endParaRPr lang="en-GB"/>
          </a:p>
        </p:txBody>
      </p:sp>
      <p:sp>
        <p:nvSpPr>
          <p:cNvPr id="5" name="Footer Placeholder 4">
            <a:extLst>
              <a:ext uri="{FF2B5EF4-FFF2-40B4-BE49-F238E27FC236}">
                <a16:creationId xmlns:a16="http://schemas.microsoft.com/office/drawing/2014/main" id="{7E63FEE0-982D-2DAA-E243-C04D6B5072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EC88B9-0ACC-629C-5D71-80DE3D9374CF}"/>
              </a:ext>
            </a:extLst>
          </p:cNvPr>
          <p:cNvSpPr>
            <a:spLocks noGrp="1"/>
          </p:cNvSpPr>
          <p:nvPr>
            <p:ph type="sldNum" sz="quarter" idx="12"/>
          </p:nvPr>
        </p:nvSpPr>
        <p:spPr/>
        <p:txBody>
          <a:bodyPr/>
          <a:lstStyle/>
          <a:p>
            <a:fld id="{B909AC1C-A5CD-4F6E-8810-E0C5D161A419}" type="slidenum">
              <a:rPr lang="en-GB" smtClean="0"/>
              <a:t>‹#›</a:t>
            </a:fld>
            <a:endParaRPr lang="en-GB"/>
          </a:p>
        </p:txBody>
      </p:sp>
    </p:spTree>
    <p:extLst>
      <p:ext uri="{BB962C8B-B14F-4D97-AF65-F5344CB8AC3E}">
        <p14:creationId xmlns:p14="http://schemas.microsoft.com/office/powerpoint/2010/main" val="2158112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94FD0-0AB3-4BA6-58CA-0F15069530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CDF71C6-816D-803A-B55E-4660881F2F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50BF4C-45F8-7810-A82A-55215E1735C8}"/>
              </a:ext>
            </a:extLst>
          </p:cNvPr>
          <p:cNvSpPr>
            <a:spLocks noGrp="1"/>
          </p:cNvSpPr>
          <p:nvPr>
            <p:ph type="dt" sz="half" idx="10"/>
          </p:nvPr>
        </p:nvSpPr>
        <p:spPr/>
        <p:txBody>
          <a:bodyPr/>
          <a:lstStyle/>
          <a:p>
            <a:fld id="{378FB151-129E-4D3C-951B-2D52C04BF200}" type="datetimeFigureOut">
              <a:rPr lang="en-GB" smtClean="0"/>
              <a:t>16/02/2024</a:t>
            </a:fld>
            <a:endParaRPr lang="en-GB"/>
          </a:p>
        </p:txBody>
      </p:sp>
      <p:sp>
        <p:nvSpPr>
          <p:cNvPr id="5" name="Footer Placeholder 4">
            <a:extLst>
              <a:ext uri="{FF2B5EF4-FFF2-40B4-BE49-F238E27FC236}">
                <a16:creationId xmlns:a16="http://schemas.microsoft.com/office/drawing/2014/main" id="{B8CF0F11-CE2D-3B0D-1FF5-03C2DE5B27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984F7C-5331-C38C-90C4-A2C718CFA949}"/>
              </a:ext>
            </a:extLst>
          </p:cNvPr>
          <p:cNvSpPr>
            <a:spLocks noGrp="1"/>
          </p:cNvSpPr>
          <p:nvPr>
            <p:ph type="sldNum" sz="quarter" idx="12"/>
          </p:nvPr>
        </p:nvSpPr>
        <p:spPr/>
        <p:txBody>
          <a:bodyPr/>
          <a:lstStyle/>
          <a:p>
            <a:fld id="{B909AC1C-A5CD-4F6E-8810-E0C5D161A419}" type="slidenum">
              <a:rPr lang="en-GB" smtClean="0"/>
              <a:t>‹#›</a:t>
            </a:fld>
            <a:endParaRPr lang="en-GB"/>
          </a:p>
        </p:txBody>
      </p:sp>
    </p:spTree>
    <p:extLst>
      <p:ext uri="{BB962C8B-B14F-4D97-AF65-F5344CB8AC3E}">
        <p14:creationId xmlns:p14="http://schemas.microsoft.com/office/powerpoint/2010/main" val="152129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66B35-FFB0-5D52-63BC-E077CBB508D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E7897E7-0780-2191-4599-D75C74C868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C09225E-1556-9803-2C1D-9E1B3E9AE32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640E9EB-D8C1-EE11-FBD9-45A2271F78D2}"/>
              </a:ext>
            </a:extLst>
          </p:cNvPr>
          <p:cNvSpPr>
            <a:spLocks noGrp="1"/>
          </p:cNvSpPr>
          <p:nvPr>
            <p:ph type="dt" sz="half" idx="10"/>
          </p:nvPr>
        </p:nvSpPr>
        <p:spPr/>
        <p:txBody>
          <a:bodyPr/>
          <a:lstStyle/>
          <a:p>
            <a:fld id="{378FB151-129E-4D3C-951B-2D52C04BF200}" type="datetimeFigureOut">
              <a:rPr lang="en-GB" smtClean="0"/>
              <a:t>16/02/2024</a:t>
            </a:fld>
            <a:endParaRPr lang="en-GB"/>
          </a:p>
        </p:txBody>
      </p:sp>
      <p:sp>
        <p:nvSpPr>
          <p:cNvPr id="6" name="Footer Placeholder 5">
            <a:extLst>
              <a:ext uri="{FF2B5EF4-FFF2-40B4-BE49-F238E27FC236}">
                <a16:creationId xmlns:a16="http://schemas.microsoft.com/office/drawing/2014/main" id="{421DEFCF-A4FE-4461-B880-32D8027FA8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EFD74A-C459-A0C3-5A51-83EA51D9485F}"/>
              </a:ext>
            </a:extLst>
          </p:cNvPr>
          <p:cNvSpPr>
            <a:spLocks noGrp="1"/>
          </p:cNvSpPr>
          <p:nvPr>
            <p:ph type="sldNum" sz="quarter" idx="12"/>
          </p:nvPr>
        </p:nvSpPr>
        <p:spPr/>
        <p:txBody>
          <a:bodyPr/>
          <a:lstStyle/>
          <a:p>
            <a:fld id="{B909AC1C-A5CD-4F6E-8810-E0C5D161A419}" type="slidenum">
              <a:rPr lang="en-GB" smtClean="0"/>
              <a:t>‹#›</a:t>
            </a:fld>
            <a:endParaRPr lang="en-GB"/>
          </a:p>
        </p:txBody>
      </p:sp>
    </p:spTree>
    <p:extLst>
      <p:ext uri="{BB962C8B-B14F-4D97-AF65-F5344CB8AC3E}">
        <p14:creationId xmlns:p14="http://schemas.microsoft.com/office/powerpoint/2010/main" val="2306204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8509D-8333-D8C2-14A9-8514E0F9744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932EEF-ABB4-C530-B97F-30F38D5831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1ABBEA-702E-A4C2-1E17-144A6358E7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6DFC792-F388-4B9A-618B-2E8F577B50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15BF60-AF51-0BC0-7DE6-68897363B9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37775E7-7252-1484-58F4-3EC465FD3DFB}"/>
              </a:ext>
            </a:extLst>
          </p:cNvPr>
          <p:cNvSpPr>
            <a:spLocks noGrp="1"/>
          </p:cNvSpPr>
          <p:nvPr>
            <p:ph type="dt" sz="half" idx="10"/>
          </p:nvPr>
        </p:nvSpPr>
        <p:spPr/>
        <p:txBody>
          <a:bodyPr/>
          <a:lstStyle/>
          <a:p>
            <a:fld id="{378FB151-129E-4D3C-951B-2D52C04BF200}" type="datetimeFigureOut">
              <a:rPr lang="en-GB" smtClean="0"/>
              <a:t>16/02/2024</a:t>
            </a:fld>
            <a:endParaRPr lang="en-GB"/>
          </a:p>
        </p:txBody>
      </p:sp>
      <p:sp>
        <p:nvSpPr>
          <p:cNvPr id="8" name="Footer Placeholder 7">
            <a:extLst>
              <a:ext uri="{FF2B5EF4-FFF2-40B4-BE49-F238E27FC236}">
                <a16:creationId xmlns:a16="http://schemas.microsoft.com/office/drawing/2014/main" id="{982D1187-FD4D-A428-6AC6-F6485F5E2F0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14F1270-D754-50B9-977A-A143128F35CF}"/>
              </a:ext>
            </a:extLst>
          </p:cNvPr>
          <p:cNvSpPr>
            <a:spLocks noGrp="1"/>
          </p:cNvSpPr>
          <p:nvPr>
            <p:ph type="sldNum" sz="quarter" idx="12"/>
          </p:nvPr>
        </p:nvSpPr>
        <p:spPr/>
        <p:txBody>
          <a:bodyPr/>
          <a:lstStyle/>
          <a:p>
            <a:fld id="{B909AC1C-A5CD-4F6E-8810-E0C5D161A419}" type="slidenum">
              <a:rPr lang="en-GB" smtClean="0"/>
              <a:t>‹#›</a:t>
            </a:fld>
            <a:endParaRPr lang="en-GB"/>
          </a:p>
        </p:txBody>
      </p:sp>
    </p:spTree>
    <p:extLst>
      <p:ext uri="{BB962C8B-B14F-4D97-AF65-F5344CB8AC3E}">
        <p14:creationId xmlns:p14="http://schemas.microsoft.com/office/powerpoint/2010/main" val="112873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F593-C290-9917-163B-96DE7A5FF5F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4473840-FFCE-7232-C7E2-4FE3FA4929FE}"/>
              </a:ext>
            </a:extLst>
          </p:cNvPr>
          <p:cNvSpPr>
            <a:spLocks noGrp="1"/>
          </p:cNvSpPr>
          <p:nvPr>
            <p:ph type="dt" sz="half" idx="10"/>
          </p:nvPr>
        </p:nvSpPr>
        <p:spPr/>
        <p:txBody>
          <a:bodyPr/>
          <a:lstStyle/>
          <a:p>
            <a:fld id="{378FB151-129E-4D3C-951B-2D52C04BF200}" type="datetimeFigureOut">
              <a:rPr lang="en-GB" smtClean="0"/>
              <a:t>16/02/2024</a:t>
            </a:fld>
            <a:endParaRPr lang="en-GB"/>
          </a:p>
        </p:txBody>
      </p:sp>
      <p:sp>
        <p:nvSpPr>
          <p:cNvPr id="4" name="Footer Placeholder 3">
            <a:extLst>
              <a:ext uri="{FF2B5EF4-FFF2-40B4-BE49-F238E27FC236}">
                <a16:creationId xmlns:a16="http://schemas.microsoft.com/office/drawing/2014/main" id="{E80D1319-371E-7BB7-9FDB-6D862522164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4906897-FEC1-C328-73D4-EFD825A09F69}"/>
              </a:ext>
            </a:extLst>
          </p:cNvPr>
          <p:cNvSpPr>
            <a:spLocks noGrp="1"/>
          </p:cNvSpPr>
          <p:nvPr>
            <p:ph type="sldNum" sz="quarter" idx="12"/>
          </p:nvPr>
        </p:nvSpPr>
        <p:spPr/>
        <p:txBody>
          <a:bodyPr/>
          <a:lstStyle/>
          <a:p>
            <a:fld id="{B909AC1C-A5CD-4F6E-8810-E0C5D161A419}" type="slidenum">
              <a:rPr lang="en-GB" smtClean="0"/>
              <a:t>‹#›</a:t>
            </a:fld>
            <a:endParaRPr lang="en-GB"/>
          </a:p>
        </p:txBody>
      </p:sp>
    </p:spTree>
    <p:extLst>
      <p:ext uri="{BB962C8B-B14F-4D97-AF65-F5344CB8AC3E}">
        <p14:creationId xmlns:p14="http://schemas.microsoft.com/office/powerpoint/2010/main" val="4084097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438AD8-2ABA-25BB-2A1C-0E715CA10AB1}"/>
              </a:ext>
            </a:extLst>
          </p:cNvPr>
          <p:cNvSpPr>
            <a:spLocks noGrp="1"/>
          </p:cNvSpPr>
          <p:nvPr>
            <p:ph type="dt" sz="half" idx="10"/>
          </p:nvPr>
        </p:nvSpPr>
        <p:spPr/>
        <p:txBody>
          <a:bodyPr/>
          <a:lstStyle/>
          <a:p>
            <a:fld id="{378FB151-129E-4D3C-951B-2D52C04BF200}" type="datetimeFigureOut">
              <a:rPr lang="en-GB" smtClean="0"/>
              <a:t>16/02/2024</a:t>
            </a:fld>
            <a:endParaRPr lang="en-GB"/>
          </a:p>
        </p:txBody>
      </p:sp>
      <p:sp>
        <p:nvSpPr>
          <p:cNvPr id="3" name="Footer Placeholder 2">
            <a:extLst>
              <a:ext uri="{FF2B5EF4-FFF2-40B4-BE49-F238E27FC236}">
                <a16:creationId xmlns:a16="http://schemas.microsoft.com/office/drawing/2014/main" id="{4A638DE8-52D1-1E9B-226B-E06BA4D46E2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8BCCCAF-0D15-5D9C-108D-C3DE16403612}"/>
              </a:ext>
            </a:extLst>
          </p:cNvPr>
          <p:cNvSpPr>
            <a:spLocks noGrp="1"/>
          </p:cNvSpPr>
          <p:nvPr>
            <p:ph type="sldNum" sz="quarter" idx="12"/>
          </p:nvPr>
        </p:nvSpPr>
        <p:spPr/>
        <p:txBody>
          <a:bodyPr/>
          <a:lstStyle/>
          <a:p>
            <a:fld id="{B909AC1C-A5CD-4F6E-8810-E0C5D161A419}" type="slidenum">
              <a:rPr lang="en-GB" smtClean="0"/>
              <a:t>‹#›</a:t>
            </a:fld>
            <a:endParaRPr lang="en-GB"/>
          </a:p>
        </p:txBody>
      </p:sp>
    </p:spTree>
    <p:extLst>
      <p:ext uri="{BB962C8B-B14F-4D97-AF65-F5344CB8AC3E}">
        <p14:creationId xmlns:p14="http://schemas.microsoft.com/office/powerpoint/2010/main" val="1622683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C2771-B79D-1A85-8C6C-49FDF66091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6245814-E713-A108-EACB-F694E7C704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53DA11F-AC3C-2921-046C-AED1180B84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0F903D-1BED-667E-7380-8C887432782D}"/>
              </a:ext>
            </a:extLst>
          </p:cNvPr>
          <p:cNvSpPr>
            <a:spLocks noGrp="1"/>
          </p:cNvSpPr>
          <p:nvPr>
            <p:ph type="dt" sz="half" idx="10"/>
          </p:nvPr>
        </p:nvSpPr>
        <p:spPr/>
        <p:txBody>
          <a:bodyPr/>
          <a:lstStyle/>
          <a:p>
            <a:fld id="{378FB151-129E-4D3C-951B-2D52C04BF200}" type="datetimeFigureOut">
              <a:rPr lang="en-GB" smtClean="0"/>
              <a:t>16/02/2024</a:t>
            </a:fld>
            <a:endParaRPr lang="en-GB"/>
          </a:p>
        </p:txBody>
      </p:sp>
      <p:sp>
        <p:nvSpPr>
          <p:cNvPr id="6" name="Footer Placeholder 5">
            <a:extLst>
              <a:ext uri="{FF2B5EF4-FFF2-40B4-BE49-F238E27FC236}">
                <a16:creationId xmlns:a16="http://schemas.microsoft.com/office/drawing/2014/main" id="{2CD099A8-77C2-F1A4-E61E-A2CDB80AA75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F78E8C-DAB7-241E-1078-4B8AC73677F6}"/>
              </a:ext>
            </a:extLst>
          </p:cNvPr>
          <p:cNvSpPr>
            <a:spLocks noGrp="1"/>
          </p:cNvSpPr>
          <p:nvPr>
            <p:ph type="sldNum" sz="quarter" idx="12"/>
          </p:nvPr>
        </p:nvSpPr>
        <p:spPr/>
        <p:txBody>
          <a:bodyPr/>
          <a:lstStyle/>
          <a:p>
            <a:fld id="{B909AC1C-A5CD-4F6E-8810-E0C5D161A419}" type="slidenum">
              <a:rPr lang="en-GB" smtClean="0"/>
              <a:t>‹#›</a:t>
            </a:fld>
            <a:endParaRPr lang="en-GB"/>
          </a:p>
        </p:txBody>
      </p:sp>
    </p:spTree>
    <p:extLst>
      <p:ext uri="{BB962C8B-B14F-4D97-AF65-F5344CB8AC3E}">
        <p14:creationId xmlns:p14="http://schemas.microsoft.com/office/powerpoint/2010/main" val="1092225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50940-5EAD-CAA2-117D-7EDE96167F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4283172-87F4-ED00-2716-F9E8089E21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E1A0DE3-F77C-71E6-682D-4E661F70F2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E85FB9-7FE1-0E79-4EC5-8E0DF391644C}"/>
              </a:ext>
            </a:extLst>
          </p:cNvPr>
          <p:cNvSpPr>
            <a:spLocks noGrp="1"/>
          </p:cNvSpPr>
          <p:nvPr>
            <p:ph type="dt" sz="half" idx="10"/>
          </p:nvPr>
        </p:nvSpPr>
        <p:spPr/>
        <p:txBody>
          <a:bodyPr/>
          <a:lstStyle/>
          <a:p>
            <a:fld id="{378FB151-129E-4D3C-951B-2D52C04BF200}" type="datetimeFigureOut">
              <a:rPr lang="en-GB" smtClean="0"/>
              <a:t>16/02/2024</a:t>
            </a:fld>
            <a:endParaRPr lang="en-GB"/>
          </a:p>
        </p:txBody>
      </p:sp>
      <p:sp>
        <p:nvSpPr>
          <p:cNvPr id="6" name="Footer Placeholder 5">
            <a:extLst>
              <a:ext uri="{FF2B5EF4-FFF2-40B4-BE49-F238E27FC236}">
                <a16:creationId xmlns:a16="http://schemas.microsoft.com/office/drawing/2014/main" id="{42D30A90-7A9B-BE11-1479-E4D8FE556A8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1DC596-7615-E068-C593-AECD4B9314BE}"/>
              </a:ext>
            </a:extLst>
          </p:cNvPr>
          <p:cNvSpPr>
            <a:spLocks noGrp="1"/>
          </p:cNvSpPr>
          <p:nvPr>
            <p:ph type="sldNum" sz="quarter" idx="12"/>
          </p:nvPr>
        </p:nvSpPr>
        <p:spPr/>
        <p:txBody>
          <a:bodyPr/>
          <a:lstStyle/>
          <a:p>
            <a:fld id="{B909AC1C-A5CD-4F6E-8810-E0C5D161A419}" type="slidenum">
              <a:rPr lang="en-GB" smtClean="0"/>
              <a:t>‹#›</a:t>
            </a:fld>
            <a:endParaRPr lang="en-GB"/>
          </a:p>
        </p:txBody>
      </p:sp>
    </p:spTree>
    <p:extLst>
      <p:ext uri="{BB962C8B-B14F-4D97-AF65-F5344CB8AC3E}">
        <p14:creationId xmlns:p14="http://schemas.microsoft.com/office/powerpoint/2010/main" val="1629248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1A4FE6-6141-08B9-5116-01F185E3A9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6F61359-A177-70F7-0806-918881DE0C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71E5BD-3F07-0CE0-0577-930DD436AC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FB151-129E-4D3C-951B-2D52C04BF200}" type="datetimeFigureOut">
              <a:rPr lang="en-GB" smtClean="0"/>
              <a:t>16/02/2024</a:t>
            </a:fld>
            <a:endParaRPr lang="en-GB"/>
          </a:p>
        </p:txBody>
      </p:sp>
      <p:sp>
        <p:nvSpPr>
          <p:cNvPr id="5" name="Footer Placeholder 4">
            <a:extLst>
              <a:ext uri="{FF2B5EF4-FFF2-40B4-BE49-F238E27FC236}">
                <a16:creationId xmlns:a16="http://schemas.microsoft.com/office/drawing/2014/main" id="{6B1C2DD6-2BF1-EC5B-BF80-8A7A381401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B4B7694-7199-5AAE-1A86-8079629FB3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09AC1C-A5CD-4F6E-8810-E0C5D161A419}" type="slidenum">
              <a:rPr lang="en-GB" smtClean="0"/>
              <a:t>‹#›</a:t>
            </a:fld>
            <a:endParaRPr lang="en-GB"/>
          </a:p>
        </p:txBody>
      </p:sp>
    </p:spTree>
    <p:extLst>
      <p:ext uri="{BB962C8B-B14F-4D97-AF65-F5344CB8AC3E}">
        <p14:creationId xmlns:p14="http://schemas.microsoft.com/office/powerpoint/2010/main" val="3976163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rawpixel.com/search/baby%20background" TargetMode="External"/><Relationship Id="rId2" Type="http://schemas.openxmlformats.org/officeDocument/2006/relationships/image" Target="../media/image1.1"/><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99796-E0D5-0DF5-6DDA-FFF229474668}"/>
              </a:ext>
            </a:extLst>
          </p:cNvPr>
          <p:cNvSpPr>
            <a:spLocks noGrp="1"/>
          </p:cNvSpPr>
          <p:nvPr>
            <p:ph type="ctrTitle"/>
          </p:nvPr>
        </p:nvSpPr>
        <p:spPr/>
        <p:txBody>
          <a:bodyPr>
            <a:normAutofit fontScale="90000"/>
          </a:bodyPr>
          <a:lstStyle/>
          <a:p>
            <a:br>
              <a:rPr lang="en-GB" b="0" i="0" cap="all" dirty="0">
                <a:solidFill>
                  <a:srgbClr val="FFFFFF"/>
                </a:solidFill>
                <a:effectLst/>
                <a:latin typeface="var( --e-global-typography-primary-font-family )"/>
              </a:rPr>
            </a:br>
            <a:r>
              <a:rPr lang="en-GB" b="0" i="0" cap="all" dirty="0">
                <a:effectLst/>
                <a:latin typeface="Times New Roman" panose="02020603050405020304" pitchFamily="18" charset="0"/>
                <a:cs typeface="Times New Roman" panose="02020603050405020304" pitchFamily="18" charset="0"/>
              </a:rPr>
              <a:t>HOW DATA IS TURNED INTO INFORMATION IN HEALTH CARE</a:t>
            </a:r>
            <a:endParaRPr lang="en-GB"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6F59EC26-4FDB-7A8B-D51B-E6FEFC0341A9}"/>
              </a:ext>
            </a:extLst>
          </p:cNvPr>
          <p:cNvSpPr>
            <a:spLocks noGrp="1"/>
          </p:cNvSpPr>
          <p:nvPr>
            <p:ph type="subTitle" idx="1"/>
          </p:nvPr>
        </p:nvSpPr>
        <p:spPr>
          <a:xfrm>
            <a:off x="1524000" y="4280911"/>
            <a:ext cx="9144000" cy="1655762"/>
          </a:xfrm>
        </p:spPr>
        <p:txBody>
          <a:bodyPr/>
          <a:lstStyle/>
          <a:p>
            <a:r>
              <a:rPr lang="en-GB" dirty="0">
                <a:latin typeface="Times New Roman" panose="02020603050405020304" pitchFamily="18" charset="0"/>
                <a:cs typeface="Times New Roman" panose="02020603050405020304" pitchFamily="18" charset="0"/>
              </a:rPr>
              <a:t>Dr Nay Win Aung</a:t>
            </a:r>
          </a:p>
          <a:p>
            <a:r>
              <a:rPr lang="en-GB" dirty="0">
                <a:latin typeface="Times New Roman" panose="02020603050405020304" pitchFamily="18" charset="0"/>
                <a:cs typeface="Times New Roman" panose="02020603050405020304" pitchFamily="18" charset="0"/>
              </a:rPr>
              <a:t>Deputy Director</a:t>
            </a:r>
          </a:p>
          <a:p>
            <a:r>
              <a:rPr lang="en-GB" dirty="0">
                <a:latin typeface="Times New Roman" panose="02020603050405020304" pitchFamily="18" charset="0"/>
                <a:cs typeface="Times New Roman" panose="02020603050405020304" pitchFamily="18" charset="0"/>
              </a:rPr>
              <a:t>Department of Medical Services</a:t>
            </a:r>
          </a:p>
        </p:txBody>
      </p:sp>
    </p:spTree>
    <p:extLst>
      <p:ext uri="{BB962C8B-B14F-4D97-AF65-F5344CB8AC3E}">
        <p14:creationId xmlns:p14="http://schemas.microsoft.com/office/powerpoint/2010/main" val="3733649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748E-6F2C-1CA8-F88E-2458CF9BA862}"/>
              </a:ext>
            </a:extLst>
          </p:cNvPr>
          <p:cNvSpPr>
            <a:spLocks noGrp="1"/>
          </p:cNvSpPr>
          <p:nvPr>
            <p:ph type="title"/>
          </p:nvPr>
        </p:nvSpPr>
        <p:spPr>
          <a:xfrm>
            <a:off x="4439529" y="266651"/>
            <a:ext cx="4085492" cy="1325563"/>
          </a:xfrm>
        </p:spPr>
        <p:txBody>
          <a:bodyPr>
            <a:normAutofit/>
          </a:bodyPr>
          <a:lstStyle/>
          <a:p>
            <a:r>
              <a:rPr lang="en-GB" dirty="0">
                <a:latin typeface="Times New Roman" panose="02020603050405020304" pitchFamily="18" charset="0"/>
                <a:cs typeface="Times New Roman" panose="02020603050405020304" pitchFamily="18" charset="0"/>
              </a:rPr>
              <a:t>Data Collection</a:t>
            </a:r>
          </a:p>
        </p:txBody>
      </p:sp>
      <p:sp>
        <p:nvSpPr>
          <p:cNvPr id="3" name="Content Placeholder 2">
            <a:extLst>
              <a:ext uri="{FF2B5EF4-FFF2-40B4-BE49-F238E27FC236}">
                <a16:creationId xmlns:a16="http://schemas.microsoft.com/office/drawing/2014/main" id="{A92BC924-1B42-4580-C8BD-B6E115A1D8EB}"/>
              </a:ext>
            </a:extLst>
          </p:cNvPr>
          <p:cNvSpPr>
            <a:spLocks noGrp="1"/>
          </p:cNvSpPr>
          <p:nvPr>
            <p:ph idx="1"/>
          </p:nvPr>
        </p:nvSpPr>
        <p:spPr/>
        <p:txBody>
          <a:bodyPr>
            <a:normAutofit fontScale="92500" lnSpcReduction="10000"/>
          </a:bodyPr>
          <a:lstStyle/>
          <a:p>
            <a:pPr>
              <a:lnSpc>
                <a:spcPct val="150000"/>
              </a:lnSpc>
            </a:pPr>
            <a:r>
              <a:rPr lang="en-GB" sz="3200" b="1" dirty="0">
                <a:latin typeface="Times New Roman" panose="02020603050405020304" pitchFamily="18" charset="0"/>
                <a:cs typeface="Times New Roman" panose="02020603050405020304" pitchFamily="18" charset="0"/>
              </a:rPr>
              <a:t>Sources of Data:</a:t>
            </a:r>
          </a:p>
          <a:p>
            <a:pPr>
              <a:lnSpc>
                <a:spcPct val="150000"/>
              </a:lnSpc>
            </a:pPr>
            <a:r>
              <a:rPr lang="en-GB" sz="3200" dirty="0">
                <a:latin typeface="Times New Roman" panose="02020603050405020304" pitchFamily="18" charset="0"/>
                <a:cs typeface="Times New Roman" panose="02020603050405020304" pitchFamily="18" charset="0"/>
              </a:rPr>
              <a:t>Collect data from various sources, including Electronic Health Records (EHRs), medical devices, wearables, and patient surveys.</a:t>
            </a:r>
          </a:p>
          <a:p>
            <a:pPr>
              <a:lnSpc>
                <a:spcPct val="150000"/>
              </a:lnSpc>
            </a:pPr>
            <a:r>
              <a:rPr lang="en-GB" sz="3200" b="1" dirty="0">
                <a:latin typeface="Times New Roman" panose="02020603050405020304" pitchFamily="18" charset="0"/>
                <a:cs typeface="Times New Roman" panose="02020603050405020304" pitchFamily="18" charset="0"/>
              </a:rPr>
              <a:t>Structured and Unstructured Data:</a:t>
            </a:r>
          </a:p>
          <a:p>
            <a:pPr>
              <a:lnSpc>
                <a:spcPct val="150000"/>
              </a:lnSpc>
            </a:pPr>
            <a:r>
              <a:rPr lang="en-GB" sz="3200" dirty="0">
                <a:latin typeface="Times New Roman" panose="02020603050405020304" pitchFamily="18" charset="0"/>
                <a:cs typeface="Times New Roman" panose="02020603050405020304" pitchFamily="18" charset="0"/>
              </a:rPr>
              <a:t>Gather both structured data (numerical values, categorical information) and unstructured data (text notes, medical images).</a:t>
            </a:r>
          </a:p>
        </p:txBody>
      </p:sp>
    </p:spTree>
    <p:extLst>
      <p:ext uri="{BB962C8B-B14F-4D97-AF65-F5344CB8AC3E}">
        <p14:creationId xmlns:p14="http://schemas.microsoft.com/office/powerpoint/2010/main" val="2639323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40CD4-CE93-9C05-829D-7A4EED9F1471}"/>
              </a:ext>
            </a:extLst>
          </p:cNvPr>
          <p:cNvSpPr>
            <a:spLocks noGrp="1"/>
          </p:cNvSpPr>
          <p:nvPr>
            <p:ph type="title"/>
          </p:nvPr>
        </p:nvSpPr>
        <p:spPr>
          <a:xfrm>
            <a:off x="3467100" y="238515"/>
            <a:ext cx="5257800" cy="1325563"/>
          </a:xfrm>
        </p:spPr>
        <p:txBody>
          <a:bodyPr/>
          <a:lstStyle/>
          <a:p>
            <a:r>
              <a:rPr lang="en-GB" b="1" i="0" dirty="0">
                <a:effectLst/>
                <a:latin typeface="Times New Roman" panose="02020603050405020304" pitchFamily="18" charset="0"/>
                <a:cs typeface="Times New Roman" panose="02020603050405020304" pitchFamily="18" charset="0"/>
              </a:rPr>
              <a:t>Data Preprocessing:</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397A2FD-1A0D-734C-0AF9-A365CE7B5E88}"/>
              </a:ext>
            </a:extLst>
          </p:cNvPr>
          <p:cNvSpPr>
            <a:spLocks noGrp="1"/>
          </p:cNvSpPr>
          <p:nvPr>
            <p:ph idx="1"/>
          </p:nvPr>
        </p:nvSpPr>
        <p:spPr/>
        <p:txBody>
          <a:bodyPr/>
          <a:lstStyle/>
          <a:p>
            <a:pPr algn="l">
              <a:lnSpc>
                <a:spcPct val="150000"/>
              </a:lnSpc>
              <a:buFont typeface="Arial" panose="020B0604020202020204" pitchFamily="34" charset="0"/>
              <a:buChar char="•"/>
            </a:pPr>
            <a:r>
              <a:rPr lang="en-GB" sz="3600" b="1" i="0" dirty="0">
                <a:effectLst/>
                <a:latin typeface="Times New Roman" panose="02020603050405020304" pitchFamily="18" charset="0"/>
                <a:cs typeface="Times New Roman" panose="02020603050405020304" pitchFamily="18" charset="0"/>
              </a:rPr>
              <a:t>Cleaning and Quality Check:</a:t>
            </a:r>
            <a:endParaRPr lang="en-GB" sz="3600"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sz="3200" b="0" i="0" dirty="0">
                <a:effectLst/>
                <a:latin typeface="Times New Roman" panose="02020603050405020304" pitchFamily="18" charset="0"/>
                <a:cs typeface="Times New Roman" panose="02020603050405020304" pitchFamily="18" charset="0"/>
              </a:rPr>
              <a:t>Remove inconsistencies and errors in the data.</a:t>
            </a:r>
          </a:p>
          <a:p>
            <a:pPr marL="742950" lvl="1" indent="-285750" algn="l">
              <a:lnSpc>
                <a:spcPct val="150000"/>
              </a:lnSpc>
              <a:buFont typeface="Arial" panose="020B0604020202020204" pitchFamily="34" charset="0"/>
              <a:buChar char="•"/>
            </a:pPr>
            <a:r>
              <a:rPr lang="en-GB" sz="3200" b="0" i="0" dirty="0">
                <a:effectLst/>
                <a:latin typeface="Times New Roman" panose="02020603050405020304" pitchFamily="18" charset="0"/>
                <a:cs typeface="Times New Roman" panose="02020603050405020304" pitchFamily="18" charset="0"/>
              </a:rPr>
              <a:t>Validate data accuracy and completeness.</a:t>
            </a:r>
          </a:p>
          <a:p>
            <a:pPr algn="l">
              <a:lnSpc>
                <a:spcPct val="150000"/>
              </a:lnSpc>
              <a:buFont typeface="Arial" panose="020B0604020202020204" pitchFamily="34" charset="0"/>
              <a:buChar char="•"/>
            </a:pPr>
            <a:r>
              <a:rPr lang="en-GB" sz="3600" b="1" i="0" dirty="0">
                <a:effectLst/>
                <a:latin typeface="Times New Roman" panose="02020603050405020304" pitchFamily="18" charset="0"/>
                <a:cs typeface="Times New Roman" panose="02020603050405020304" pitchFamily="18" charset="0"/>
              </a:rPr>
              <a:t>Normalization:</a:t>
            </a:r>
            <a:endParaRPr lang="en-GB" sz="3600"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sz="3200" b="0" i="0" dirty="0">
                <a:effectLst/>
                <a:latin typeface="Times New Roman" panose="02020603050405020304" pitchFamily="18" charset="0"/>
                <a:cs typeface="Times New Roman" panose="02020603050405020304" pitchFamily="18" charset="0"/>
              </a:rPr>
              <a:t>Standardize data formats and units for consistency.</a:t>
            </a:r>
          </a:p>
          <a:p>
            <a:pPr marL="0" indent="0">
              <a:buNone/>
            </a:pPr>
            <a:endParaRPr lang="en-GB" dirty="0"/>
          </a:p>
        </p:txBody>
      </p:sp>
    </p:spTree>
    <p:extLst>
      <p:ext uri="{BB962C8B-B14F-4D97-AF65-F5344CB8AC3E}">
        <p14:creationId xmlns:p14="http://schemas.microsoft.com/office/powerpoint/2010/main" val="4103366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818FE-E732-DFF2-785F-C7287895163D}"/>
              </a:ext>
            </a:extLst>
          </p:cNvPr>
          <p:cNvSpPr>
            <a:spLocks noGrp="1"/>
          </p:cNvSpPr>
          <p:nvPr>
            <p:ph type="title"/>
          </p:nvPr>
        </p:nvSpPr>
        <p:spPr>
          <a:xfrm>
            <a:off x="4031567" y="196313"/>
            <a:ext cx="4465320" cy="1325563"/>
          </a:xfrm>
        </p:spPr>
        <p:txBody>
          <a:bodyPr/>
          <a:lstStyle/>
          <a:p>
            <a:r>
              <a:rPr lang="en-GB" b="1" i="0" dirty="0">
                <a:effectLst/>
                <a:latin typeface="Times New Roman" panose="02020603050405020304" pitchFamily="18" charset="0"/>
                <a:cs typeface="Times New Roman" panose="02020603050405020304" pitchFamily="18" charset="0"/>
              </a:rPr>
              <a:t>Data Integration:</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D7219DB-4941-B460-68D2-078E693B9C5B}"/>
              </a:ext>
            </a:extLst>
          </p:cNvPr>
          <p:cNvSpPr>
            <a:spLocks noGrp="1"/>
          </p:cNvSpPr>
          <p:nvPr>
            <p:ph idx="1"/>
          </p:nvPr>
        </p:nvSpPr>
        <p:spPr/>
        <p:txBody>
          <a:bodyPr/>
          <a:lstStyle/>
          <a:p>
            <a:pPr algn="l">
              <a:lnSpc>
                <a:spcPct val="150000"/>
              </a:lnSpc>
              <a:buFont typeface="Arial" panose="020B0604020202020204" pitchFamily="34" charset="0"/>
              <a:buChar char="•"/>
            </a:pPr>
            <a:r>
              <a:rPr lang="en-GB" sz="3200" b="1" i="0" dirty="0">
                <a:effectLst/>
                <a:latin typeface="Times New Roman" panose="02020603050405020304" pitchFamily="18" charset="0"/>
                <a:cs typeface="Times New Roman" panose="02020603050405020304" pitchFamily="18" charset="0"/>
              </a:rPr>
              <a:t>Combine Diverse Data Sources: </a:t>
            </a:r>
            <a:r>
              <a:rPr lang="en-GB" sz="3200" b="0" i="0" dirty="0">
                <a:effectLst/>
                <a:latin typeface="Times New Roman" panose="02020603050405020304" pitchFamily="18" charset="0"/>
                <a:cs typeface="Times New Roman" panose="02020603050405020304" pitchFamily="18" charset="0"/>
              </a:rPr>
              <a:t>Integrate data from different healthcare systems and departments.</a:t>
            </a:r>
          </a:p>
          <a:p>
            <a:pPr algn="l">
              <a:lnSpc>
                <a:spcPct val="150000"/>
              </a:lnSpc>
              <a:buFont typeface="Arial" panose="020B0604020202020204" pitchFamily="34" charset="0"/>
              <a:buChar char="•"/>
            </a:pPr>
            <a:r>
              <a:rPr lang="en-GB" sz="3200" b="0" i="0" dirty="0">
                <a:effectLst/>
                <a:latin typeface="Times New Roman" panose="02020603050405020304" pitchFamily="18" charset="0"/>
                <a:cs typeface="Times New Roman" panose="02020603050405020304" pitchFamily="18" charset="0"/>
              </a:rPr>
              <a:t>Ensure interoperability for seamless data exchange.</a:t>
            </a:r>
          </a:p>
          <a:p>
            <a:endParaRPr lang="en-GB" dirty="0"/>
          </a:p>
        </p:txBody>
      </p:sp>
    </p:spTree>
    <p:extLst>
      <p:ext uri="{BB962C8B-B14F-4D97-AF65-F5344CB8AC3E}">
        <p14:creationId xmlns:p14="http://schemas.microsoft.com/office/powerpoint/2010/main" val="1827498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51570-9BAE-EB26-FE1F-15DB35854E20}"/>
              </a:ext>
            </a:extLst>
          </p:cNvPr>
          <p:cNvSpPr>
            <a:spLocks noGrp="1"/>
          </p:cNvSpPr>
          <p:nvPr>
            <p:ph type="title"/>
          </p:nvPr>
        </p:nvSpPr>
        <p:spPr>
          <a:xfrm>
            <a:off x="4306472" y="196313"/>
            <a:ext cx="3579055" cy="1325563"/>
          </a:xfrm>
        </p:spPr>
        <p:txBody>
          <a:bodyPr/>
          <a:lstStyle/>
          <a:p>
            <a:r>
              <a:rPr lang="en-GB" b="1" i="0" dirty="0">
                <a:effectLst/>
                <a:latin typeface="Times New Roman" panose="02020603050405020304" pitchFamily="18" charset="0"/>
                <a:cs typeface="Times New Roman" panose="02020603050405020304" pitchFamily="18" charset="0"/>
              </a:rPr>
              <a:t>Data Storage:</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C38D3A9-9E0F-AFF6-091B-F6CF8D4E7594}"/>
              </a:ext>
            </a:extLst>
          </p:cNvPr>
          <p:cNvSpPr>
            <a:spLocks noGrp="1"/>
          </p:cNvSpPr>
          <p:nvPr>
            <p:ph idx="1"/>
          </p:nvPr>
        </p:nvSpPr>
        <p:spPr/>
        <p:txBody>
          <a:bodyPr/>
          <a:lstStyle/>
          <a:p>
            <a:pPr algn="l">
              <a:lnSpc>
                <a:spcPct val="150000"/>
              </a:lnSpc>
              <a:buFont typeface="Arial" panose="020B0604020202020204" pitchFamily="34" charset="0"/>
              <a:buChar char="•"/>
            </a:pPr>
            <a:r>
              <a:rPr lang="en-GB" sz="3600" b="1" i="0" dirty="0">
                <a:solidFill>
                  <a:srgbClr val="374151"/>
                </a:solidFill>
                <a:effectLst/>
                <a:latin typeface="Times New Roman" panose="02020603050405020304" pitchFamily="18" charset="0"/>
                <a:cs typeface="Times New Roman" panose="02020603050405020304" pitchFamily="18" charset="0"/>
              </a:rPr>
              <a:t>Database Management:</a:t>
            </a:r>
            <a:endParaRPr lang="en-GB" sz="3600" b="0" i="0" dirty="0">
              <a:solidFill>
                <a:srgbClr val="374151"/>
              </a:solidFill>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sz="3200" b="0" i="0" dirty="0">
                <a:solidFill>
                  <a:srgbClr val="374151"/>
                </a:solidFill>
                <a:effectLst/>
                <a:latin typeface="Times New Roman" panose="02020603050405020304" pitchFamily="18" charset="0"/>
                <a:cs typeface="Times New Roman" panose="02020603050405020304" pitchFamily="18" charset="0"/>
              </a:rPr>
              <a:t>Utilize secure and scalable databases to store healthcare data.</a:t>
            </a:r>
          </a:p>
          <a:p>
            <a:pPr marL="742950" lvl="1" indent="-285750" algn="l">
              <a:lnSpc>
                <a:spcPct val="150000"/>
              </a:lnSpc>
              <a:buFont typeface="Arial" panose="020B0604020202020204" pitchFamily="34" charset="0"/>
              <a:buChar char="•"/>
            </a:pPr>
            <a:r>
              <a:rPr lang="en-GB" sz="3200" b="0" i="0" dirty="0">
                <a:solidFill>
                  <a:srgbClr val="374151"/>
                </a:solidFill>
                <a:effectLst/>
                <a:latin typeface="Times New Roman" panose="02020603050405020304" pitchFamily="18" charset="0"/>
                <a:cs typeface="Times New Roman" panose="02020603050405020304" pitchFamily="18" charset="0"/>
              </a:rPr>
              <a:t>Implement appropriate security measures to protect sensitive information.</a:t>
            </a:r>
          </a:p>
          <a:p>
            <a:pPr marL="0" indent="0">
              <a:buNone/>
            </a:pPr>
            <a:endParaRPr lang="en-GB" dirty="0"/>
          </a:p>
        </p:txBody>
      </p:sp>
    </p:spTree>
    <p:extLst>
      <p:ext uri="{BB962C8B-B14F-4D97-AF65-F5344CB8AC3E}">
        <p14:creationId xmlns:p14="http://schemas.microsoft.com/office/powerpoint/2010/main" val="3355608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CACF5-FAB0-BB6E-17BB-A2B53194DA45}"/>
              </a:ext>
            </a:extLst>
          </p:cNvPr>
          <p:cNvSpPr>
            <a:spLocks noGrp="1"/>
          </p:cNvSpPr>
          <p:nvPr>
            <p:ph type="title"/>
          </p:nvPr>
        </p:nvSpPr>
        <p:spPr>
          <a:xfrm>
            <a:off x="4411394" y="125974"/>
            <a:ext cx="3874477" cy="1325563"/>
          </a:xfrm>
        </p:spPr>
        <p:txBody>
          <a:bodyPr/>
          <a:lstStyle/>
          <a:p>
            <a:r>
              <a:rPr lang="en-GB" b="1" i="0" dirty="0">
                <a:effectLst/>
                <a:latin typeface="Times New Roman" panose="02020603050405020304" pitchFamily="18" charset="0"/>
                <a:cs typeface="Times New Roman" panose="02020603050405020304" pitchFamily="18" charset="0"/>
              </a:rPr>
              <a:t>Data Analysis:</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1C80B91-B2F5-9360-82CF-183FD0C975DC}"/>
              </a:ext>
            </a:extLst>
          </p:cNvPr>
          <p:cNvSpPr>
            <a:spLocks noGrp="1"/>
          </p:cNvSpPr>
          <p:nvPr>
            <p:ph idx="1"/>
          </p:nvPr>
        </p:nvSpPr>
        <p:spPr>
          <a:xfrm>
            <a:off x="838200" y="1253330"/>
            <a:ext cx="10515600" cy="5344417"/>
          </a:xfrm>
        </p:spPr>
        <p:txBody>
          <a:bodyPr>
            <a:normAutofit fontScale="47500" lnSpcReduction="20000"/>
          </a:bodyPr>
          <a:lstStyle/>
          <a:p>
            <a:pPr algn="l">
              <a:lnSpc>
                <a:spcPct val="150000"/>
              </a:lnSpc>
              <a:buFont typeface="Arial" panose="020B0604020202020204" pitchFamily="34" charset="0"/>
              <a:buChar char="•"/>
            </a:pPr>
            <a:r>
              <a:rPr lang="en-GB" sz="5100" b="1" i="0" dirty="0">
                <a:effectLst/>
                <a:latin typeface="Times New Roman" panose="02020603050405020304" pitchFamily="18" charset="0"/>
                <a:cs typeface="Times New Roman" panose="02020603050405020304" pitchFamily="18" charset="0"/>
              </a:rPr>
              <a:t>Descriptive Analytics:</a:t>
            </a:r>
            <a:endParaRPr lang="en-GB" sz="5100"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sz="5100" b="0" i="0" dirty="0">
                <a:effectLst/>
                <a:latin typeface="Times New Roman" panose="02020603050405020304" pitchFamily="18" charset="0"/>
                <a:cs typeface="Times New Roman" panose="02020603050405020304" pitchFamily="18" charset="0"/>
              </a:rPr>
              <a:t>Summarize and describe historical healthcare data to identify patterns and trends.</a:t>
            </a:r>
          </a:p>
          <a:p>
            <a:pPr algn="l">
              <a:lnSpc>
                <a:spcPct val="150000"/>
              </a:lnSpc>
              <a:buFont typeface="Arial" panose="020B0604020202020204" pitchFamily="34" charset="0"/>
              <a:buChar char="•"/>
            </a:pPr>
            <a:r>
              <a:rPr lang="en-GB" sz="5100" b="1" i="0" dirty="0">
                <a:effectLst/>
                <a:latin typeface="Times New Roman" panose="02020603050405020304" pitchFamily="18" charset="0"/>
                <a:cs typeface="Times New Roman" panose="02020603050405020304" pitchFamily="18" charset="0"/>
              </a:rPr>
              <a:t>Predictive Analytics:</a:t>
            </a:r>
            <a:endParaRPr lang="en-GB" sz="5100"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sz="5100" b="0" i="0" dirty="0">
                <a:effectLst/>
                <a:latin typeface="Times New Roman" panose="02020603050405020304" pitchFamily="18" charset="0"/>
                <a:cs typeface="Times New Roman" panose="02020603050405020304" pitchFamily="18" charset="0"/>
              </a:rPr>
              <a:t>Use statistical models and machine learning algorithms to forecast future health outcomes.</a:t>
            </a:r>
          </a:p>
          <a:p>
            <a:pPr algn="l">
              <a:lnSpc>
                <a:spcPct val="150000"/>
              </a:lnSpc>
              <a:buFont typeface="Arial" panose="020B0604020202020204" pitchFamily="34" charset="0"/>
              <a:buChar char="•"/>
            </a:pPr>
            <a:r>
              <a:rPr lang="en-GB" sz="5100" b="1" i="0" dirty="0">
                <a:effectLst/>
                <a:latin typeface="Times New Roman" panose="02020603050405020304" pitchFamily="18" charset="0"/>
                <a:cs typeface="Times New Roman" panose="02020603050405020304" pitchFamily="18" charset="0"/>
              </a:rPr>
              <a:t>Prescriptive Analytics:</a:t>
            </a:r>
            <a:endParaRPr lang="en-GB" sz="5100"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sz="5100" b="0" i="0" dirty="0">
                <a:effectLst/>
                <a:latin typeface="Times New Roman" panose="02020603050405020304" pitchFamily="18" charset="0"/>
                <a:cs typeface="Times New Roman" panose="02020603050405020304" pitchFamily="18" charset="0"/>
              </a:rPr>
              <a:t>Recommend specific actions based on analysis for improved patient care.</a:t>
            </a:r>
          </a:p>
          <a:p>
            <a:pPr marL="0" indent="0">
              <a:buNone/>
            </a:pPr>
            <a:endParaRPr lang="en-GB" dirty="0"/>
          </a:p>
        </p:txBody>
      </p:sp>
    </p:spTree>
    <p:extLst>
      <p:ext uri="{BB962C8B-B14F-4D97-AF65-F5344CB8AC3E}">
        <p14:creationId xmlns:p14="http://schemas.microsoft.com/office/powerpoint/2010/main" val="3684583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6AC2E-228F-7B39-AD09-875315E75771}"/>
              </a:ext>
            </a:extLst>
          </p:cNvPr>
          <p:cNvSpPr>
            <a:spLocks noGrp="1"/>
          </p:cNvSpPr>
          <p:nvPr>
            <p:ph type="title"/>
          </p:nvPr>
        </p:nvSpPr>
        <p:spPr>
          <a:xfrm>
            <a:off x="2807677" y="196312"/>
            <a:ext cx="7138182" cy="1325563"/>
          </a:xfrm>
        </p:spPr>
        <p:txBody>
          <a:bodyPr/>
          <a:lstStyle/>
          <a:p>
            <a:r>
              <a:rPr lang="en-GB" b="1" i="0" dirty="0">
                <a:effectLst/>
                <a:latin typeface="Times New Roman" panose="02020603050405020304" pitchFamily="18" charset="0"/>
                <a:cs typeface="Times New Roman" panose="02020603050405020304" pitchFamily="18" charset="0"/>
              </a:rPr>
              <a:t>Machine Learning and AI:</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1D94AE9-E2D0-7AC0-7D66-EF04888F37EE}"/>
              </a:ext>
            </a:extLst>
          </p:cNvPr>
          <p:cNvSpPr>
            <a:spLocks noGrp="1"/>
          </p:cNvSpPr>
          <p:nvPr>
            <p:ph idx="1"/>
          </p:nvPr>
        </p:nvSpPr>
        <p:spPr/>
        <p:txBody>
          <a:bodyPr/>
          <a:lstStyle/>
          <a:p>
            <a:pPr algn="l">
              <a:lnSpc>
                <a:spcPct val="150000"/>
              </a:lnSpc>
              <a:buFont typeface="Arial" panose="020B0604020202020204" pitchFamily="34" charset="0"/>
              <a:buChar char="•"/>
            </a:pPr>
            <a:r>
              <a:rPr lang="en-GB" b="1" i="0" dirty="0">
                <a:effectLst/>
                <a:latin typeface="Times New Roman" panose="02020603050405020304" pitchFamily="18" charset="0"/>
                <a:cs typeface="Times New Roman" panose="02020603050405020304" pitchFamily="18" charset="0"/>
              </a:rPr>
              <a:t>Predictive Diagnostics:</a:t>
            </a:r>
            <a:endParaRPr lang="en-GB"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b="0" i="0" dirty="0">
                <a:effectLst/>
                <a:latin typeface="Times New Roman" panose="02020603050405020304" pitchFamily="18" charset="0"/>
                <a:cs typeface="Times New Roman" panose="02020603050405020304" pitchFamily="18" charset="0"/>
              </a:rPr>
              <a:t>Develop models for early disease detection using patient data.</a:t>
            </a:r>
          </a:p>
          <a:p>
            <a:pPr algn="l">
              <a:lnSpc>
                <a:spcPct val="150000"/>
              </a:lnSpc>
              <a:buFont typeface="Arial" panose="020B0604020202020204" pitchFamily="34" charset="0"/>
              <a:buChar char="•"/>
            </a:pPr>
            <a:r>
              <a:rPr lang="en-GB" b="1" i="0" dirty="0">
                <a:effectLst/>
                <a:latin typeface="Times New Roman" panose="02020603050405020304" pitchFamily="18" charset="0"/>
                <a:cs typeface="Times New Roman" panose="02020603050405020304" pitchFamily="18" charset="0"/>
              </a:rPr>
              <a:t>Treatment Personalization:</a:t>
            </a:r>
            <a:endParaRPr lang="en-GB"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b="0" i="0" dirty="0">
                <a:effectLst/>
                <a:latin typeface="Times New Roman" panose="02020603050405020304" pitchFamily="18" charset="0"/>
                <a:cs typeface="Times New Roman" panose="02020603050405020304" pitchFamily="18" charset="0"/>
              </a:rPr>
              <a:t>Tailor treatment plans based on individual patient characteristics.</a:t>
            </a:r>
          </a:p>
          <a:p>
            <a:pPr algn="l">
              <a:lnSpc>
                <a:spcPct val="150000"/>
              </a:lnSpc>
              <a:buFont typeface="Arial" panose="020B0604020202020204" pitchFamily="34" charset="0"/>
              <a:buChar char="•"/>
            </a:pPr>
            <a:r>
              <a:rPr lang="en-GB" b="1" i="0" dirty="0">
                <a:effectLst/>
                <a:latin typeface="Times New Roman" panose="02020603050405020304" pitchFamily="18" charset="0"/>
                <a:cs typeface="Times New Roman" panose="02020603050405020304" pitchFamily="18" charset="0"/>
              </a:rPr>
              <a:t>Outcome Prediction:</a:t>
            </a:r>
            <a:endParaRPr lang="en-GB"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b="0" i="0" dirty="0">
                <a:effectLst/>
                <a:latin typeface="Times New Roman" panose="02020603050405020304" pitchFamily="18" charset="0"/>
                <a:cs typeface="Times New Roman" panose="02020603050405020304" pitchFamily="18" charset="0"/>
              </a:rPr>
              <a:t>Anticipate patient outcomes and optimize care plans.</a:t>
            </a:r>
          </a:p>
          <a:p>
            <a:pPr marL="0" indent="0">
              <a:buNone/>
            </a:pPr>
            <a:endParaRPr lang="en-GB" dirty="0"/>
          </a:p>
        </p:txBody>
      </p:sp>
    </p:spTree>
    <p:extLst>
      <p:ext uri="{BB962C8B-B14F-4D97-AF65-F5344CB8AC3E}">
        <p14:creationId xmlns:p14="http://schemas.microsoft.com/office/powerpoint/2010/main" val="2457868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BD89B-0B1F-A270-D3A6-19133BA08E10}"/>
              </a:ext>
            </a:extLst>
          </p:cNvPr>
          <p:cNvSpPr>
            <a:spLocks noGrp="1"/>
          </p:cNvSpPr>
          <p:nvPr>
            <p:ph type="title"/>
          </p:nvPr>
        </p:nvSpPr>
        <p:spPr>
          <a:xfrm>
            <a:off x="3708595" y="252583"/>
            <a:ext cx="4774809" cy="1325563"/>
          </a:xfrm>
        </p:spPr>
        <p:txBody>
          <a:bodyPr/>
          <a:lstStyle/>
          <a:p>
            <a:r>
              <a:rPr lang="en-GB" b="1" i="0" dirty="0">
                <a:effectLst/>
                <a:latin typeface="Times New Roman" panose="02020603050405020304" pitchFamily="18" charset="0"/>
                <a:cs typeface="Times New Roman" panose="02020603050405020304" pitchFamily="18" charset="0"/>
              </a:rPr>
              <a:t>Data Visualization</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098D3B6-6723-FA4E-97A6-721DF7200E16}"/>
              </a:ext>
            </a:extLst>
          </p:cNvPr>
          <p:cNvSpPr>
            <a:spLocks noGrp="1"/>
          </p:cNvSpPr>
          <p:nvPr>
            <p:ph idx="1"/>
          </p:nvPr>
        </p:nvSpPr>
        <p:spPr/>
        <p:txBody>
          <a:bodyPr/>
          <a:lstStyle/>
          <a:p>
            <a:pPr algn="l">
              <a:lnSpc>
                <a:spcPct val="150000"/>
              </a:lnSpc>
              <a:buFont typeface="Arial" panose="020B0604020202020204" pitchFamily="34" charset="0"/>
              <a:buChar char="•"/>
            </a:pPr>
            <a:r>
              <a:rPr lang="en-GB" sz="3200" b="1" i="0" dirty="0">
                <a:effectLst/>
                <a:latin typeface="Times New Roman" panose="02020603050405020304" pitchFamily="18" charset="0"/>
                <a:cs typeface="Times New Roman" panose="02020603050405020304" pitchFamily="18" charset="0"/>
              </a:rPr>
              <a:t>Graphs, Charts, and Dashboards:</a:t>
            </a:r>
            <a:endParaRPr lang="en-GB" sz="3200"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sz="2800" b="0" i="0" dirty="0">
                <a:effectLst/>
                <a:latin typeface="Times New Roman" panose="02020603050405020304" pitchFamily="18" charset="0"/>
                <a:cs typeface="Times New Roman" panose="02020603050405020304" pitchFamily="18" charset="0"/>
              </a:rPr>
              <a:t>Present healthcare data in visually accessible formats.</a:t>
            </a:r>
          </a:p>
          <a:p>
            <a:pPr marL="742950" lvl="1" indent="-285750" algn="l">
              <a:lnSpc>
                <a:spcPct val="150000"/>
              </a:lnSpc>
              <a:buFont typeface="Arial" panose="020B0604020202020204" pitchFamily="34" charset="0"/>
              <a:buChar char="•"/>
            </a:pPr>
            <a:r>
              <a:rPr lang="en-GB" sz="2800" b="0" i="0" dirty="0">
                <a:effectLst/>
                <a:latin typeface="Times New Roman" panose="02020603050405020304" pitchFamily="18" charset="0"/>
                <a:cs typeface="Times New Roman" panose="02020603050405020304" pitchFamily="18" charset="0"/>
              </a:rPr>
              <a:t>Use data visualization tools to communicate insights effectively.</a:t>
            </a:r>
          </a:p>
          <a:p>
            <a:pPr algn="l">
              <a:lnSpc>
                <a:spcPct val="150000"/>
              </a:lnSpc>
              <a:buFont typeface="Arial" panose="020B0604020202020204" pitchFamily="34" charset="0"/>
              <a:buChar char="•"/>
            </a:pPr>
            <a:r>
              <a:rPr lang="en-GB" sz="3200" b="1" i="0" dirty="0">
                <a:effectLst/>
                <a:latin typeface="Times New Roman" panose="02020603050405020304" pitchFamily="18" charset="0"/>
                <a:cs typeface="Times New Roman" panose="02020603050405020304" pitchFamily="18" charset="0"/>
              </a:rPr>
              <a:t>Heatmaps and Geographic Information Systems (GIS):</a:t>
            </a:r>
            <a:endParaRPr lang="en-GB" sz="3200"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sz="2800" b="0" i="0" dirty="0">
                <a:effectLst/>
                <a:latin typeface="Times New Roman" panose="02020603050405020304" pitchFamily="18" charset="0"/>
                <a:cs typeface="Times New Roman" panose="02020603050405020304" pitchFamily="18" charset="0"/>
              </a:rPr>
              <a:t>Visualize spatial patterns in health data for targeted interventions</a:t>
            </a:r>
            <a:r>
              <a:rPr lang="en-GB" b="0" i="0" dirty="0">
                <a:solidFill>
                  <a:srgbClr val="374151"/>
                </a:solidFill>
                <a:effectLst/>
                <a:latin typeface="Söhne"/>
              </a:rPr>
              <a:t>.</a:t>
            </a:r>
          </a:p>
          <a:p>
            <a:pPr marL="0" indent="0">
              <a:buNone/>
            </a:pPr>
            <a:endParaRPr lang="en-GB" dirty="0"/>
          </a:p>
        </p:txBody>
      </p:sp>
    </p:spTree>
    <p:extLst>
      <p:ext uri="{BB962C8B-B14F-4D97-AF65-F5344CB8AC3E}">
        <p14:creationId xmlns:p14="http://schemas.microsoft.com/office/powerpoint/2010/main" val="1970089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560E0-02F8-5039-EF5C-A2CE272C5474}"/>
              </a:ext>
            </a:extLst>
          </p:cNvPr>
          <p:cNvSpPr>
            <a:spLocks noGrp="1"/>
          </p:cNvSpPr>
          <p:nvPr>
            <p:ph type="title"/>
          </p:nvPr>
        </p:nvSpPr>
        <p:spPr>
          <a:xfrm>
            <a:off x="3800035" y="336990"/>
            <a:ext cx="4591929" cy="1325563"/>
          </a:xfrm>
        </p:spPr>
        <p:txBody>
          <a:bodyPr/>
          <a:lstStyle/>
          <a:p>
            <a:r>
              <a:rPr lang="en-GB" b="1" i="0" dirty="0">
                <a:effectLst/>
                <a:latin typeface="Times New Roman" panose="02020603050405020304" pitchFamily="18" charset="0"/>
                <a:cs typeface="Times New Roman" panose="02020603050405020304" pitchFamily="18" charset="0"/>
              </a:rPr>
              <a:t>Data Governance</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A9BFFFF-56A0-ADB6-94B0-7A512387EF90}"/>
              </a:ext>
            </a:extLst>
          </p:cNvPr>
          <p:cNvSpPr>
            <a:spLocks noGrp="1"/>
          </p:cNvSpPr>
          <p:nvPr>
            <p:ph idx="1"/>
          </p:nvPr>
        </p:nvSpPr>
        <p:spPr/>
        <p:txBody>
          <a:bodyPr/>
          <a:lstStyle/>
          <a:p>
            <a:pPr algn="l">
              <a:lnSpc>
                <a:spcPct val="150000"/>
              </a:lnSpc>
              <a:buFont typeface="Arial" panose="020B0604020202020204" pitchFamily="34" charset="0"/>
              <a:buChar char="•"/>
            </a:pPr>
            <a:r>
              <a:rPr lang="en-GB" b="1" i="0" dirty="0">
                <a:effectLst/>
                <a:latin typeface="Times New Roman" panose="02020603050405020304" pitchFamily="18" charset="0"/>
                <a:cs typeface="Times New Roman" panose="02020603050405020304" pitchFamily="18" charset="0"/>
              </a:rPr>
              <a:t>Establish Policies and Procedures:</a:t>
            </a:r>
            <a:endParaRPr lang="en-GB"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b="0" i="0" dirty="0">
                <a:effectLst/>
                <a:latin typeface="Times New Roman" panose="02020603050405020304" pitchFamily="18" charset="0"/>
                <a:cs typeface="Times New Roman" panose="02020603050405020304" pitchFamily="18" charset="0"/>
              </a:rPr>
              <a:t>Define guidelines for ethical and responsible data use.</a:t>
            </a:r>
          </a:p>
          <a:p>
            <a:pPr algn="l">
              <a:lnSpc>
                <a:spcPct val="150000"/>
              </a:lnSpc>
              <a:buFont typeface="Arial" panose="020B0604020202020204" pitchFamily="34" charset="0"/>
              <a:buChar char="•"/>
            </a:pPr>
            <a:r>
              <a:rPr lang="en-GB" b="1" i="0" dirty="0">
                <a:effectLst/>
                <a:latin typeface="Times New Roman" panose="02020603050405020304" pitchFamily="18" charset="0"/>
                <a:cs typeface="Times New Roman" panose="02020603050405020304" pitchFamily="18" charset="0"/>
              </a:rPr>
              <a:t>Data Stewardship:</a:t>
            </a:r>
            <a:endParaRPr lang="en-GB"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b="0" i="0" dirty="0">
                <a:effectLst/>
                <a:latin typeface="Times New Roman" panose="02020603050405020304" pitchFamily="18" charset="0"/>
                <a:cs typeface="Times New Roman" panose="02020603050405020304" pitchFamily="18" charset="0"/>
              </a:rPr>
              <a:t>Assign roles to ensure accountability and integrity.</a:t>
            </a:r>
          </a:p>
          <a:p>
            <a:pPr algn="l">
              <a:lnSpc>
                <a:spcPct val="150000"/>
              </a:lnSpc>
              <a:buFont typeface="Arial" panose="020B0604020202020204" pitchFamily="34" charset="0"/>
              <a:buChar char="•"/>
            </a:pPr>
            <a:r>
              <a:rPr lang="en-GB" b="1" i="0" dirty="0">
                <a:effectLst/>
                <a:latin typeface="Times New Roman" panose="02020603050405020304" pitchFamily="18" charset="0"/>
                <a:cs typeface="Times New Roman" panose="02020603050405020304" pitchFamily="18" charset="0"/>
              </a:rPr>
              <a:t>Compliance with Regulations:</a:t>
            </a:r>
            <a:endParaRPr lang="en-GB"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b="0" i="0" dirty="0">
                <a:effectLst/>
                <a:latin typeface="Times New Roman" panose="02020603050405020304" pitchFamily="18" charset="0"/>
                <a:cs typeface="Times New Roman" panose="02020603050405020304" pitchFamily="18" charset="0"/>
              </a:rPr>
              <a:t>Adhere to healthcare data regulations such as HIPAA and GDPR.</a:t>
            </a:r>
          </a:p>
          <a:p>
            <a:pPr marL="0" indent="0">
              <a:buNone/>
            </a:pPr>
            <a:endParaRPr lang="en-GB" dirty="0"/>
          </a:p>
        </p:txBody>
      </p:sp>
    </p:spTree>
    <p:extLst>
      <p:ext uri="{BB962C8B-B14F-4D97-AF65-F5344CB8AC3E}">
        <p14:creationId xmlns:p14="http://schemas.microsoft.com/office/powerpoint/2010/main" val="1346448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001B-B7BB-45E9-C255-5B026F8B04D2}"/>
              </a:ext>
            </a:extLst>
          </p:cNvPr>
          <p:cNvSpPr>
            <a:spLocks noGrp="1"/>
          </p:cNvSpPr>
          <p:nvPr>
            <p:ph type="title"/>
          </p:nvPr>
        </p:nvSpPr>
        <p:spPr>
          <a:xfrm>
            <a:off x="838199" y="365125"/>
            <a:ext cx="11006797" cy="1325563"/>
          </a:xfrm>
        </p:spPr>
        <p:txBody>
          <a:bodyPr>
            <a:normAutofit/>
          </a:bodyPr>
          <a:lstStyle/>
          <a:p>
            <a:r>
              <a:rPr lang="en-GB" sz="4000" b="1" i="0" dirty="0">
                <a:effectLst/>
                <a:latin typeface="Times New Roman" panose="02020603050405020304" pitchFamily="18" charset="0"/>
                <a:cs typeface="Times New Roman" panose="02020603050405020304" pitchFamily="18" charset="0"/>
              </a:rPr>
              <a:t>Collaboration and Interdisciplinary Approach:</a:t>
            </a:r>
            <a:endParaRPr lang="en-GB"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66C05EB-E941-F66B-3127-5E9087E69EF9}"/>
              </a:ext>
            </a:extLst>
          </p:cNvPr>
          <p:cNvSpPr>
            <a:spLocks noGrp="1"/>
          </p:cNvSpPr>
          <p:nvPr>
            <p:ph idx="1"/>
          </p:nvPr>
        </p:nvSpPr>
        <p:spPr/>
        <p:txBody>
          <a:bodyPr>
            <a:normAutofit fontScale="92500"/>
          </a:bodyPr>
          <a:lstStyle/>
          <a:p>
            <a:pPr algn="l">
              <a:lnSpc>
                <a:spcPct val="150000"/>
              </a:lnSpc>
              <a:buFont typeface="Arial" panose="020B0604020202020204" pitchFamily="34" charset="0"/>
              <a:buChar char="•"/>
            </a:pPr>
            <a:r>
              <a:rPr lang="en-GB" sz="3600" b="1" i="0" dirty="0">
                <a:effectLst/>
                <a:latin typeface="Times New Roman" panose="02020603050405020304" pitchFamily="18" charset="0"/>
                <a:cs typeface="Times New Roman" panose="02020603050405020304" pitchFamily="18" charset="0"/>
              </a:rPr>
              <a:t>Healthcare Professionals and Data Scientists:</a:t>
            </a:r>
            <a:endParaRPr lang="en-GB" sz="3600"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sz="3200" b="0" i="0" dirty="0">
                <a:effectLst/>
                <a:latin typeface="Times New Roman" panose="02020603050405020304" pitchFamily="18" charset="0"/>
                <a:cs typeface="Times New Roman" panose="02020603050405020304" pitchFamily="18" charset="0"/>
              </a:rPr>
              <a:t>Collaborate to derive actionable insights from healthcare data.</a:t>
            </a:r>
          </a:p>
          <a:p>
            <a:pPr algn="l">
              <a:lnSpc>
                <a:spcPct val="150000"/>
              </a:lnSpc>
              <a:buFont typeface="Arial" panose="020B0604020202020204" pitchFamily="34" charset="0"/>
              <a:buChar char="•"/>
            </a:pPr>
            <a:r>
              <a:rPr lang="en-GB" sz="3600" b="1" i="0" dirty="0">
                <a:effectLst/>
                <a:latin typeface="Times New Roman" panose="02020603050405020304" pitchFamily="18" charset="0"/>
                <a:cs typeface="Times New Roman" panose="02020603050405020304" pitchFamily="18" charset="0"/>
              </a:rPr>
              <a:t>Interdisciplinary Teams:</a:t>
            </a:r>
            <a:endParaRPr lang="en-GB" sz="3600"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sz="3200" b="0" i="0" dirty="0">
                <a:effectLst/>
                <a:latin typeface="Times New Roman" panose="02020603050405020304" pitchFamily="18" charset="0"/>
                <a:cs typeface="Times New Roman" panose="02020603050405020304" pitchFamily="18" charset="0"/>
              </a:rPr>
              <a:t>Combine medical expertise with data analytics for comprehensive understanding.</a:t>
            </a:r>
          </a:p>
          <a:p>
            <a:pPr marL="0" indent="0">
              <a:buNone/>
            </a:pPr>
            <a:endParaRPr lang="en-GB" dirty="0"/>
          </a:p>
        </p:txBody>
      </p:sp>
    </p:spTree>
    <p:extLst>
      <p:ext uri="{BB962C8B-B14F-4D97-AF65-F5344CB8AC3E}">
        <p14:creationId xmlns:p14="http://schemas.microsoft.com/office/powerpoint/2010/main" val="3113635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68A7F-C28B-6B60-5236-2E8CE8CCE24F}"/>
              </a:ext>
            </a:extLst>
          </p:cNvPr>
          <p:cNvSpPr>
            <a:spLocks noGrp="1"/>
          </p:cNvSpPr>
          <p:nvPr>
            <p:ph type="title"/>
          </p:nvPr>
        </p:nvSpPr>
        <p:spPr>
          <a:xfrm>
            <a:off x="2590214" y="365125"/>
            <a:ext cx="7011572" cy="1325563"/>
          </a:xfrm>
        </p:spPr>
        <p:txBody>
          <a:bodyPr/>
          <a:lstStyle/>
          <a:p>
            <a:r>
              <a:rPr lang="en-GB" b="1" i="0" dirty="0">
                <a:effectLst/>
                <a:latin typeface="Times New Roman" panose="02020603050405020304" pitchFamily="18" charset="0"/>
                <a:cs typeface="Times New Roman" panose="02020603050405020304" pitchFamily="18" charset="0"/>
              </a:rPr>
              <a:t>Real-world Implementation:</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A24B32A-76EE-DF5D-9E19-D221F6D17881}"/>
              </a:ext>
            </a:extLst>
          </p:cNvPr>
          <p:cNvSpPr>
            <a:spLocks noGrp="1"/>
          </p:cNvSpPr>
          <p:nvPr>
            <p:ph idx="1"/>
          </p:nvPr>
        </p:nvSpPr>
        <p:spPr/>
        <p:txBody>
          <a:bodyPr>
            <a:normAutofit lnSpcReduction="10000"/>
          </a:bodyPr>
          <a:lstStyle/>
          <a:p>
            <a:pPr algn="l">
              <a:lnSpc>
                <a:spcPct val="150000"/>
              </a:lnSpc>
              <a:buFont typeface="Arial" panose="020B0604020202020204" pitchFamily="34" charset="0"/>
              <a:buChar char="•"/>
            </a:pPr>
            <a:r>
              <a:rPr lang="en-GB" sz="3200" b="1" i="0" dirty="0">
                <a:effectLst/>
                <a:latin typeface="Times New Roman" panose="02020603050405020304" pitchFamily="18" charset="0"/>
                <a:cs typeface="Times New Roman" panose="02020603050405020304" pitchFamily="18" charset="0"/>
              </a:rPr>
              <a:t>Case Studies:</a:t>
            </a:r>
            <a:endParaRPr lang="en-GB" sz="3200"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sz="2800" b="0" i="0" dirty="0">
                <a:effectLst/>
                <a:latin typeface="Times New Roman" panose="02020603050405020304" pitchFamily="18" charset="0"/>
                <a:cs typeface="Times New Roman" panose="02020603050405020304" pitchFamily="18" charset="0"/>
              </a:rPr>
              <a:t>Implement data-driven healthcare solutions based on successful case studies.</a:t>
            </a:r>
          </a:p>
          <a:p>
            <a:pPr algn="l">
              <a:lnSpc>
                <a:spcPct val="150000"/>
              </a:lnSpc>
              <a:buFont typeface="Arial" panose="020B0604020202020204" pitchFamily="34" charset="0"/>
              <a:buChar char="•"/>
            </a:pPr>
            <a:r>
              <a:rPr lang="en-GB" sz="3200" b="1" i="0" dirty="0">
                <a:effectLst/>
                <a:latin typeface="Times New Roman" panose="02020603050405020304" pitchFamily="18" charset="0"/>
                <a:cs typeface="Times New Roman" panose="02020603050405020304" pitchFamily="18" charset="0"/>
              </a:rPr>
              <a:t>Iterative Improvement:</a:t>
            </a:r>
            <a:endParaRPr lang="en-GB" sz="3200"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sz="2800" b="0" i="0" dirty="0">
                <a:effectLst/>
                <a:latin typeface="Times New Roman" panose="02020603050405020304" pitchFamily="18" charset="0"/>
                <a:cs typeface="Times New Roman" panose="02020603050405020304" pitchFamily="18" charset="0"/>
              </a:rPr>
              <a:t>Continuously refine processes based on real-world outcomes and feedback.</a:t>
            </a:r>
          </a:p>
          <a:p>
            <a:pPr marL="0" indent="0">
              <a:buNone/>
            </a:pPr>
            <a:endParaRPr lang="en-GB" dirty="0"/>
          </a:p>
        </p:txBody>
      </p:sp>
    </p:spTree>
    <p:extLst>
      <p:ext uri="{BB962C8B-B14F-4D97-AF65-F5344CB8AC3E}">
        <p14:creationId xmlns:p14="http://schemas.microsoft.com/office/powerpoint/2010/main" val="3263950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1EB6CC-5335-345C-F4F5-FA6D0706492D}"/>
              </a:ext>
            </a:extLst>
          </p:cNvPr>
          <p:cNvSpPr>
            <a:spLocks noGrp="1"/>
          </p:cNvSpPr>
          <p:nvPr>
            <p:ph idx="1"/>
          </p:nvPr>
        </p:nvSpPr>
        <p:spPr>
          <a:xfrm>
            <a:off x="838200" y="1253331"/>
            <a:ext cx="10515600" cy="4351338"/>
          </a:xfrm>
        </p:spPr>
        <p:txBody>
          <a:bodyPr>
            <a:normAutofit/>
          </a:bodyPr>
          <a:lstStyle/>
          <a:p>
            <a:pPr algn="just"/>
            <a:r>
              <a:rPr lang="en-GB" sz="4000" dirty="0">
                <a:latin typeface="Times New Roman" panose="02020603050405020304" pitchFamily="18" charset="0"/>
                <a:cs typeface="Times New Roman" panose="02020603050405020304" pitchFamily="18" charset="0"/>
              </a:rPr>
              <a:t>Health care organizations are collecting and storing large volumes of patient data. </a:t>
            </a:r>
          </a:p>
          <a:p>
            <a:pPr algn="just"/>
            <a:r>
              <a:rPr lang="en-GB" sz="4000" dirty="0">
                <a:latin typeface="Times New Roman" panose="02020603050405020304" pitchFamily="18" charset="0"/>
                <a:cs typeface="Times New Roman" panose="02020603050405020304" pitchFamily="18" charset="0"/>
              </a:rPr>
              <a:t>Information is when you take the data you have and process and interpret it to transform that data into something you can use to make a decision. </a:t>
            </a:r>
          </a:p>
          <a:p>
            <a:pPr algn="just"/>
            <a:r>
              <a:rPr lang="en-GB" sz="4000" dirty="0">
                <a:latin typeface="Times New Roman" panose="02020603050405020304" pitchFamily="18" charset="0"/>
                <a:cs typeface="Times New Roman" panose="02020603050405020304" pitchFamily="18" charset="0"/>
              </a:rPr>
              <a:t>So the next step is turning data into information that can be used to help patients.</a:t>
            </a:r>
          </a:p>
        </p:txBody>
      </p:sp>
    </p:spTree>
    <p:extLst>
      <p:ext uri="{BB962C8B-B14F-4D97-AF65-F5344CB8AC3E}">
        <p14:creationId xmlns:p14="http://schemas.microsoft.com/office/powerpoint/2010/main" val="1305769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7E06-1F62-86FE-F8D1-27F8BF5F0951}"/>
              </a:ext>
            </a:extLst>
          </p:cNvPr>
          <p:cNvSpPr>
            <a:spLocks noGrp="1"/>
          </p:cNvSpPr>
          <p:nvPr>
            <p:ph type="title"/>
          </p:nvPr>
        </p:nvSpPr>
        <p:spPr>
          <a:xfrm>
            <a:off x="3061481" y="308854"/>
            <a:ext cx="6069037" cy="1325563"/>
          </a:xfrm>
        </p:spPr>
        <p:txBody>
          <a:bodyPr/>
          <a:lstStyle/>
          <a:p>
            <a:r>
              <a:rPr lang="en-GB" b="1" i="0" dirty="0">
                <a:effectLst/>
                <a:latin typeface="Times New Roman" panose="02020603050405020304" pitchFamily="18" charset="0"/>
                <a:cs typeface="Times New Roman" panose="02020603050405020304" pitchFamily="18" charset="0"/>
              </a:rPr>
              <a:t>Emerging Technologies:</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F6308B2-1BE3-1C83-2EB1-8996102E503C}"/>
              </a:ext>
            </a:extLst>
          </p:cNvPr>
          <p:cNvSpPr>
            <a:spLocks noGrp="1"/>
          </p:cNvSpPr>
          <p:nvPr>
            <p:ph idx="1"/>
          </p:nvPr>
        </p:nvSpPr>
        <p:spPr>
          <a:xfrm>
            <a:off x="838199" y="1417662"/>
            <a:ext cx="10515600" cy="4969070"/>
          </a:xfrm>
        </p:spPr>
        <p:txBody>
          <a:bodyPr>
            <a:normAutofit lnSpcReduction="10000"/>
          </a:bodyPr>
          <a:lstStyle/>
          <a:p>
            <a:pPr algn="l">
              <a:lnSpc>
                <a:spcPct val="150000"/>
              </a:lnSpc>
              <a:buFont typeface="Arial" panose="020B0604020202020204" pitchFamily="34" charset="0"/>
              <a:buChar char="•"/>
            </a:pPr>
            <a:r>
              <a:rPr lang="en-GB" b="1" i="0" dirty="0">
                <a:effectLst/>
                <a:latin typeface="Times New Roman" panose="02020603050405020304" pitchFamily="18" charset="0"/>
                <a:cs typeface="Times New Roman" panose="02020603050405020304" pitchFamily="18" charset="0"/>
              </a:rPr>
              <a:t>Artificial Intelligence (AI):</a:t>
            </a:r>
            <a:endParaRPr lang="en-GB"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b="0" i="0" dirty="0">
                <a:effectLst/>
                <a:latin typeface="Times New Roman" panose="02020603050405020304" pitchFamily="18" charset="0"/>
                <a:cs typeface="Times New Roman" panose="02020603050405020304" pitchFamily="18" charset="0"/>
              </a:rPr>
              <a:t>Explore AI applications for diagnostics, risk prediction, and personalized medicine.</a:t>
            </a:r>
          </a:p>
          <a:p>
            <a:pPr algn="l">
              <a:lnSpc>
                <a:spcPct val="150000"/>
              </a:lnSpc>
              <a:buFont typeface="Arial" panose="020B0604020202020204" pitchFamily="34" charset="0"/>
              <a:buChar char="•"/>
            </a:pPr>
            <a:r>
              <a:rPr lang="en-GB" b="1" i="0" dirty="0">
                <a:effectLst/>
                <a:latin typeface="Times New Roman" panose="02020603050405020304" pitchFamily="18" charset="0"/>
                <a:cs typeface="Times New Roman" panose="02020603050405020304" pitchFamily="18" charset="0"/>
              </a:rPr>
              <a:t>Internet of Things (IoT):</a:t>
            </a:r>
            <a:endParaRPr lang="en-GB"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b="0" i="0" dirty="0">
                <a:effectLst/>
                <a:latin typeface="Times New Roman" panose="02020603050405020304" pitchFamily="18" charset="0"/>
                <a:cs typeface="Times New Roman" panose="02020603050405020304" pitchFamily="18" charset="0"/>
              </a:rPr>
              <a:t>Implement IoT devices for remote patient monitoring and continuous data collection.</a:t>
            </a:r>
          </a:p>
          <a:p>
            <a:pPr algn="l">
              <a:lnSpc>
                <a:spcPct val="150000"/>
              </a:lnSpc>
              <a:buFont typeface="Arial" panose="020B0604020202020204" pitchFamily="34" charset="0"/>
              <a:buChar char="•"/>
            </a:pPr>
            <a:r>
              <a:rPr lang="en-GB" b="1" i="0" dirty="0">
                <a:effectLst/>
                <a:latin typeface="Times New Roman" panose="02020603050405020304" pitchFamily="18" charset="0"/>
                <a:cs typeface="Times New Roman" panose="02020603050405020304" pitchFamily="18" charset="0"/>
              </a:rPr>
              <a:t>Blockchain:</a:t>
            </a:r>
            <a:endParaRPr lang="en-GB"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b="0" i="0" dirty="0">
                <a:effectLst/>
                <a:latin typeface="Times New Roman" panose="02020603050405020304" pitchFamily="18" charset="0"/>
                <a:cs typeface="Times New Roman" panose="02020603050405020304" pitchFamily="18" charset="0"/>
              </a:rPr>
              <a:t>Enhance security and transparency in health data exchange.</a:t>
            </a:r>
          </a:p>
          <a:p>
            <a:pPr marL="0" indent="0">
              <a:buNone/>
            </a:pPr>
            <a:endParaRPr lang="en-GB" dirty="0"/>
          </a:p>
        </p:txBody>
      </p:sp>
    </p:spTree>
    <p:extLst>
      <p:ext uri="{BB962C8B-B14F-4D97-AF65-F5344CB8AC3E}">
        <p14:creationId xmlns:p14="http://schemas.microsoft.com/office/powerpoint/2010/main" val="1581060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05017-167F-1F39-808B-050BB4B6C5DC}"/>
              </a:ext>
            </a:extLst>
          </p:cNvPr>
          <p:cNvSpPr>
            <a:spLocks noGrp="1"/>
          </p:cNvSpPr>
          <p:nvPr>
            <p:ph type="title"/>
          </p:nvPr>
        </p:nvSpPr>
        <p:spPr/>
        <p:txBody>
          <a:bodyPr/>
          <a:lstStyle/>
          <a:p>
            <a:r>
              <a:rPr lang="en-GB" b="1" i="0" dirty="0">
                <a:effectLst/>
                <a:latin typeface="Times New Roman" panose="02020603050405020304" pitchFamily="18" charset="0"/>
                <a:cs typeface="Times New Roman" panose="02020603050405020304" pitchFamily="18" charset="0"/>
              </a:rPr>
              <a:t>Patient Engagement:</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4C83884-05C6-A466-418B-56F0A8D43E70}"/>
              </a:ext>
            </a:extLst>
          </p:cNvPr>
          <p:cNvSpPr>
            <a:spLocks noGrp="1"/>
          </p:cNvSpPr>
          <p:nvPr>
            <p:ph idx="1"/>
          </p:nvPr>
        </p:nvSpPr>
        <p:spPr/>
        <p:txBody>
          <a:bodyPr/>
          <a:lstStyle/>
          <a:p>
            <a:pPr algn="l">
              <a:lnSpc>
                <a:spcPct val="150000"/>
              </a:lnSpc>
              <a:buFont typeface="Arial" panose="020B0604020202020204" pitchFamily="34" charset="0"/>
              <a:buChar char="•"/>
            </a:pPr>
            <a:r>
              <a:rPr lang="en-GB" sz="3200" b="1" i="0" dirty="0">
                <a:effectLst/>
                <a:latin typeface="Times New Roman" panose="02020603050405020304" pitchFamily="18" charset="0"/>
                <a:cs typeface="Times New Roman" panose="02020603050405020304" pitchFamily="18" charset="0"/>
              </a:rPr>
              <a:t>Access to Health </a:t>
            </a:r>
            <a:r>
              <a:rPr lang="en-GB" sz="3200" b="1" i="0" dirty="0" err="1">
                <a:effectLst/>
                <a:latin typeface="Times New Roman" panose="02020603050405020304" pitchFamily="18" charset="0"/>
                <a:cs typeface="Times New Roman" panose="02020603050405020304" pitchFamily="18" charset="0"/>
              </a:rPr>
              <a:t>Data:</a:t>
            </a:r>
            <a:r>
              <a:rPr lang="en-GB" sz="3200" b="0" i="0" dirty="0" err="1">
                <a:effectLst/>
                <a:latin typeface="Times New Roman" panose="02020603050405020304" pitchFamily="18" charset="0"/>
                <a:cs typeface="Times New Roman" panose="02020603050405020304" pitchFamily="18" charset="0"/>
              </a:rPr>
              <a:t>Empower</a:t>
            </a:r>
            <a:r>
              <a:rPr lang="en-GB" sz="3200" b="0" i="0" dirty="0">
                <a:effectLst/>
                <a:latin typeface="Times New Roman" panose="02020603050405020304" pitchFamily="18" charset="0"/>
                <a:cs typeface="Times New Roman" panose="02020603050405020304" pitchFamily="18" charset="0"/>
              </a:rPr>
              <a:t> patients with access to their own health information.</a:t>
            </a:r>
          </a:p>
          <a:p>
            <a:pPr algn="l">
              <a:lnSpc>
                <a:spcPct val="150000"/>
              </a:lnSpc>
              <a:buFont typeface="Arial" panose="020B0604020202020204" pitchFamily="34" charset="0"/>
              <a:buChar char="•"/>
            </a:pPr>
            <a:r>
              <a:rPr lang="en-GB" sz="3200" b="0" i="0" dirty="0">
                <a:effectLst/>
                <a:latin typeface="Times New Roman" panose="02020603050405020304" pitchFamily="18" charset="0"/>
                <a:cs typeface="Times New Roman" panose="02020603050405020304" pitchFamily="18" charset="0"/>
              </a:rPr>
              <a:t>Encourage active participation in healthcare decision-making.</a:t>
            </a:r>
          </a:p>
          <a:p>
            <a:pPr marL="0" indent="0">
              <a:buNone/>
            </a:pPr>
            <a:endParaRPr lang="en-GB" dirty="0"/>
          </a:p>
        </p:txBody>
      </p:sp>
    </p:spTree>
    <p:extLst>
      <p:ext uri="{BB962C8B-B14F-4D97-AF65-F5344CB8AC3E}">
        <p14:creationId xmlns:p14="http://schemas.microsoft.com/office/powerpoint/2010/main" val="2307704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EAB47-C378-E00B-2931-1126669E0C9A}"/>
              </a:ext>
            </a:extLst>
          </p:cNvPr>
          <p:cNvSpPr>
            <a:spLocks noGrp="1"/>
          </p:cNvSpPr>
          <p:nvPr>
            <p:ph type="title"/>
          </p:nvPr>
        </p:nvSpPr>
        <p:spPr>
          <a:xfrm>
            <a:off x="2667586" y="336989"/>
            <a:ext cx="6856828" cy="1325563"/>
          </a:xfrm>
        </p:spPr>
        <p:txBody>
          <a:bodyPr/>
          <a:lstStyle/>
          <a:p>
            <a:r>
              <a:rPr lang="en-GB" b="1" i="0" dirty="0">
                <a:effectLst/>
                <a:latin typeface="Times New Roman" panose="02020603050405020304" pitchFamily="18" charset="0"/>
                <a:cs typeface="Times New Roman" panose="02020603050405020304" pitchFamily="18" charset="0"/>
              </a:rPr>
              <a:t>Evaluation and Feedback:</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47EF78E-60EB-D9EC-AB4C-5154A9FC3DF1}"/>
              </a:ext>
            </a:extLst>
          </p:cNvPr>
          <p:cNvSpPr>
            <a:spLocks noGrp="1"/>
          </p:cNvSpPr>
          <p:nvPr>
            <p:ph idx="1"/>
          </p:nvPr>
        </p:nvSpPr>
        <p:spPr/>
        <p:txBody>
          <a:bodyPr>
            <a:normAutofit lnSpcReduction="10000"/>
          </a:bodyPr>
          <a:lstStyle/>
          <a:p>
            <a:pPr algn="l">
              <a:lnSpc>
                <a:spcPct val="150000"/>
              </a:lnSpc>
              <a:buFont typeface="Arial" panose="020B0604020202020204" pitchFamily="34" charset="0"/>
              <a:buChar char="•"/>
            </a:pPr>
            <a:r>
              <a:rPr lang="en-GB" sz="3200" b="1" i="0" dirty="0">
                <a:effectLst/>
                <a:latin typeface="Times New Roman" panose="02020603050405020304" pitchFamily="18" charset="0"/>
                <a:cs typeface="Times New Roman" panose="02020603050405020304" pitchFamily="18" charset="0"/>
              </a:rPr>
              <a:t>Continuous Monitoring:</a:t>
            </a:r>
            <a:endParaRPr lang="en-GB" sz="3200"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sz="2800" b="0" i="0" dirty="0">
                <a:effectLst/>
                <a:latin typeface="Times New Roman" panose="02020603050405020304" pitchFamily="18" charset="0"/>
                <a:cs typeface="Times New Roman" panose="02020603050405020304" pitchFamily="18" charset="0"/>
              </a:rPr>
              <a:t>Regularly assess the impact of data-driven initiatives on patient outcomes and operational efficiency.</a:t>
            </a:r>
          </a:p>
          <a:p>
            <a:pPr algn="l">
              <a:lnSpc>
                <a:spcPct val="150000"/>
              </a:lnSpc>
              <a:buFont typeface="Arial" panose="020B0604020202020204" pitchFamily="34" charset="0"/>
              <a:buChar char="•"/>
            </a:pPr>
            <a:r>
              <a:rPr lang="en-GB" sz="3200" b="1" i="0" dirty="0">
                <a:effectLst/>
                <a:latin typeface="Times New Roman" panose="02020603050405020304" pitchFamily="18" charset="0"/>
                <a:cs typeface="Times New Roman" panose="02020603050405020304" pitchFamily="18" charset="0"/>
              </a:rPr>
              <a:t>Feedback Mechanism:</a:t>
            </a:r>
            <a:endParaRPr lang="en-GB" sz="3200" b="0" i="0" dirty="0">
              <a:effectLst/>
              <a:latin typeface="Times New Roman" panose="02020603050405020304" pitchFamily="18" charset="0"/>
              <a:cs typeface="Times New Roman" panose="02020603050405020304" pitchFamily="18" charset="0"/>
            </a:endParaRPr>
          </a:p>
          <a:p>
            <a:pPr marL="742950" lvl="1" indent="-285750" algn="l">
              <a:lnSpc>
                <a:spcPct val="150000"/>
              </a:lnSpc>
              <a:buFont typeface="Arial" panose="020B0604020202020204" pitchFamily="34" charset="0"/>
              <a:buChar char="•"/>
            </a:pPr>
            <a:r>
              <a:rPr lang="en-GB" sz="2800" b="0" i="0" dirty="0">
                <a:effectLst/>
                <a:latin typeface="Times New Roman" panose="02020603050405020304" pitchFamily="18" charset="0"/>
                <a:cs typeface="Times New Roman" panose="02020603050405020304" pitchFamily="18" charset="0"/>
              </a:rPr>
              <a:t>Collect feedback from healthcare professionals, patients, and stakeholders for continuous improvement.</a:t>
            </a:r>
          </a:p>
          <a:p>
            <a:pPr marL="0" indent="0">
              <a:buNone/>
            </a:pPr>
            <a:endParaRPr lang="en-GB" dirty="0"/>
          </a:p>
        </p:txBody>
      </p:sp>
    </p:spTree>
    <p:extLst>
      <p:ext uri="{BB962C8B-B14F-4D97-AF65-F5344CB8AC3E}">
        <p14:creationId xmlns:p14="http://schemas.microsoft.com/office/powerpoint/2010/main" val="393530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35FA49B-017B-4271-6A67-36BA340A3492}"/>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406439" y="323557"/>
            <a:ext cx="9692970" cy="5867098"/>
          </a:xfrm>
        </p:spPr>
      </p:pic>
    </p:spTree>
    <p:extLst>
      <p:ext uri="{BB962C8B-B14F-4D97-AF65-F5344CB8AC3E}">
        <p14:creationId xmlns:p14="http://schemas.microsoft.com/office/powerpoint/2010/main" val="2771779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29D69E-FB18-2ED8-585F-12B43F1C1835}"/>
              </a:ext>
            </a:extLst>
          </p:cNvPr>
          <p:cNvSpPr>
            <a:spLocks noGrp="1"/>
          </p:cNvSpPr>
          <p:nvPr>
            <p:ph idx="1"/>
          </p:nvPr>
        </p:nvSpPr>
        <p:spPr>
          <a:xfrm>
            <a:off x="838200" y="801858"/>
            <a:ext cx="10515600" cy="5375105"/>
          </a:xfrm>
        </p:spPr>
        <p:txBody>
          <a:bodyPr>
            <a:normAutofit fontScale="77500" lnSpcReduction="20000"/>
          </a:bodyPr>
          <a:lstStyle/>
          <a:p>
            <a:pPr algn="just">
              <a:lnSpc>
                <a:spcPct val="150000"/>
              </a:lnSpc>
            </a:pPr>
            <a:r>
              <a:rPr lang="en-GB" sz="4000" dirty="0">
                <a:latin typeface="Times New Roman" panose="02020603050405020304" pitchFamily="18" charset="0"/>
                <a:cs typeface="Times New Roman" panose="02020603050405020304" pitchFamily="18" charset="0"/>
              </a:rPr>
              <a:t>What data are you capturing?  </a:t>
            </a:r>
          </a:p>
          <a:p>
            <a:pPr algn="just">
              <a:lnSpc>
                <a:spcPct val="150000"/>
              </a:lnSpc>
            </a:pPr>
            <a:r>
              <a:rPr lang="en-GB" sz="4000" dirty="0">
                <a:latin typeface="Times New Roman" panose="02020603050405020304" pitchFamily="18" charset="0"/>
                <a:cs typeface="Times New Roman" panose="02020603050405020304" pitchFamily="18" charset="0"/>
              </a:rPr>
              <a:t>What are you missing? </a:t>
            </a:r>
          </a:p>
          <a:p>
            <a:pPr algn="just">
              <a:lnSpc>
                <a:spcPct val="150000"/>
              </a:lnSpc>
            </a:pPr>
            <a:r>
              <a:rPr lang="en-GB" sz="4000" dirty="0">
                <a:latin typeface="Times New Roman" panose="02020603050405020304" pitchFamily="18" charset="0"/>
                <a:cs typeface="Times New Roman" panose="02020603050405020304" pitchFamily="18" charset="0"/>
              </a:rPr>
              <a:t>Are you integrating your data ?</a:t>
            </a:r>
          </a:p>
          <a:p>
            <a:pPr algn="just">
              <a:lnSpc>
                <a:spcPct val="150000"/>
              </a:lnSpc>
            </a:pPr>
            <a:r>
              <a:rPr lang="en-GB" sz="4000" dirty="0">
                <a:latin typeface="Times New Roman" panose="02020603050405020304" pitchFamily="18" charset="0"/>
                <a:cs typeface="Times New Roman" panose="02020603050405020304" pitchFamily="18" charset="0"/>
              </a:rPr>
              <a:t>Where it needs to be integrated? </a:t>
            </a:r>
          </a:p>
          <a:p>
            <a:pPr algn="just">
              <a:lnSpc>
                <a:spcPct val="150000"/>
              </a:lnSpc>
            </a:pPr>
            <a:r>
              <a:rPr lang="en-GB" sz="4000" dirty="0">
                <a:latin typeface="Times New Roman" panose="02020603050405020304" pitchFamily="18" charset="0"/>
                <a:cs typeface="Times New Roman" panose="02020603050405020304" pitchFamily="18" charset="0"/>
              </a:rPr>
              <a:t>How are you reporting it ?</a:t>
            </a:r>
          </a:p>
          <a:p>
            <a:pPr algn="just">
              <a:lnSpc>
                <a:spcPct val="150000"/>
              </a:lnSpc>
            </a:pPr>
            <a:r>
              <a:rPr lang="en-GB" sz="4000" dirty="0">
                <a:latin typeface="Times New Roman" panose="02020603050405020304" pitchFamily="18" charset="0"/>
                <a:cs typeface="Times New Roman" panose="02020603050405020304" pitchFamily="18" charset="0"/>
              </a:rPr>
              <a:t>How are your end-users actually leveraging those reports both in the workflow and afterwards?”</a:t>
            </a:r>
          </a:p>
          <a:p>
            <a:endParaRPr lang="en-GB" b="1" dirty="0"/>
          </a:p>
        </p:txBody>
      </p:sp>
    </p:spTree>
    <p:extLst>
      <p:ext uri="{BB962C8B-B14F-4D97-AF65-F5344CB8AC3E}">
        <p14:creationId xmlns:p14="http://schemas.microsoft.com/office/powerpoint/2010/main" val="3420765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59CEC6-DFC3-DCC8-DE64-90DAA4BB3735}"/>
              </a:ext>
            </a:extLst>
          </p:cNvPr>
          <p:cNvSpPr>
            <a:spLocks noGrp="1"/>
          </p:cNvSpPr>
          <p:nvPr>
            <p:ph idx="1"/>
          </p:nvPr>
        </p:nvSpPr>
        <p:spPr>
          <a:xfrm>
            <a:off x="838200" y="914400"/>
            <a:ext cx="10515600" cy="5262563"/>
          </a:xfrm>
        </p:spPr>
        <p:txBody>
          <a:bodyPr>
            <a:normAutofit fontScale="92500" lnSpcReduction="20000"/>
          </a:bodyPr>
          <a:lstStyle/>
          <a:p>
            <a:pPr algn="just">
              <a:lnSpc>
                <a:spcPct val="150000"/>
              </a:lnSpc>
            </a:pPr>
            <a:r>
              <a:rPr lang="en-GB" sz="3200" dirty="0">
                <a:latin typeface="Times New Roman" panose="02020603050405020304" pitchFamily="18" charset="0"/>
                <a:cs typeface="Times New Roman" panose="02020603050405020304" pitchFamily="18" charset="0"/>
              </a:rPr>
              <a:t>In today's healthcare landscape, data is king. But raw data alone is not enough. </a:t>
            </a:r>
          </a:p>
          <a:p>
            <a:pPr algn="just">
              <a:lnSpc>
                <a:spcPct val="150000"/>
              </a:lnSpc>
            </a:pPr>
            <a:r>
              <a:rPr lang="en-GB" sz="3200" dirty="0">
                <a:latin typeface="Times New Roman" panose="02020603050405020304" pitchFamily="18" charset="0"/>
                <a:cs typeface="Times New Roman" panose="02020603050405020304" pitchFamily="18" charset="0"/>
              </a:rPr>
              <a:t>We need to be able to transform that data into meaningful information that can be used to improve patient care, population health, and the efficiency of the healthcare system. </a:t>
            </a:r>
          </a:p>
          <a:p>
            <a:pPr algn="just">
              <a:lnSpc>
                <a:spcPct val="150000"/>
              </a:lnSpc>
            </a:pPr>
            <a:r>
              <a:rPr lang="en-GB" sz="3200" dirty="0">
                <a:latin typeface="Times New Roman" panose="02020603050405020304" pitchFamily="18" charset="0"/>
                <a:cs typeface="Times New Roman" panose="02020603050405020304" pitchFamily="18" charset="0"/>
              </a:rPr>
              <a:t>This presentation will explore the journey from data to information in healthcare, highlighting the challenges and opportunities along the way.</a:t>
            </a:r>
          </a:p>
        </p:txBody>
      </p:sp>
    </p:spTree>
    <p:extLst>
      <p:ext uri="{BB962C8B-B14F-4D97-AF65-F5344CB8AC3E}">
        <p14:creationId xmlns:p14="http://schemas.microsoft.com/office/powerpoint/2010/main" val="3097072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9FC98-8D2E-65CC-A7A4-0994845CC5A7}"/>
              </a:ext>
            </a:extLst>
          </p:cNvPr>
          <p:cNvSpPr>
            <a:spLocks noGrp="1"/>
          </p:cNvSpPr>
          <p:nvPr>
            <p:ph type="title"/>
          </p:nvPr>
        </p:nvSpPr>
        <p:spPr>
          <a:xfrm>
            <a:off x="3876822" y="18255"/>
            <a:ext cx="4868371" cy="1325563"/>
          </a:xfrm>
        </p:spPr>
        <p:txBody>
          <a:bodyPr/>
          <a:lstStyle/>
          <a:p>
            <a:r>
              <a:rPr lang="en-GB" b="0" i="0" dirty="0">
                <a:solidFill>
                  <a:srgbClr val="1F1F1F"/>
                </a:solidFill>
                <a:effectLst/>
                <a:latin typeface="Times New Roman" panose="02020603050405020304" pitchFamily="18" charset="0"/>
                <a:cs typeface="Times New Roman" panose="02020603050405020304" pitchFamily="18" charset="0"/>
              </a:rPr>
              <a:t>The Data Deluge</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1956B77-B5CD-B071-9DA0-FBF7C8FDF1B1}"/>
              </a:ext>
            </a:extLst>
          </p:cNvPr>
          <p:cNvSpPr>
            <a:spLocks noGrp="1"/>
          </p:cNvSpPr>
          <p:nvPr>
            <p:ph idx="1"/>
          </p:nvPr>
        </p:nvSpPr>
        <p:spPr>
          <a:xfrm>
            <a:off x="838200" y="1252025"/>
            <a:ext cx="10515600" cy="4924938"/>
          </a:xfrm>
        </p:spPr>
        <p:txBody>
          <a:bodyPr>
            <a:normAutofit/>
          </a:bodyPr>
          <a:lstStyle/>
          <a:p>
            <a:pPr algn="just">
              <a:lnSpc>
                <a:spcPct val="150000"/>
              </a:lnSpc>
            </a:pPr>
            <a:r>
              <a:rPr lang="en-GB" dirty="0">
                <a:latin typeface="Times New Roman" panose="02020603050405020304" pitchFamily="18" charset="0"/>
                <a:cs typeface="Times New Roman" panose="02020603050405020304" pitchFamily="18" charset="0"/>
              </a:rPr>
              <a:t>The amount of healthcare data is growing exponentially, driven by factors such as the adoption of electronic health records (EHRs), wearable devices, and genomics.</a:t>
            </a:r>
          </a:p>
          <a:p>
            <a:pPr algn="just">
              <a:lnSpc>
                <a:spcPct val="150000"/>
              </a:lnSpc>
            </a:pPr>
            <a:r>
              <a:rPr lang="en-GB" dirty="0">
                <a:latin typeface="Times New Roman" panose="02020603050405020304" pitchFamily="18" charset="0"/>
                <a:cs typeface="Times New Roman" panose="02020603050405020304" pitchFamily="18" charset="0"/>
              </a:rPr>
              <a:t>This data deluge presents both challenges and opportunities.</a:t>
            </a:r>
          </a:p>
          <a:p>
            <a:pPr algn="just">
              <a:lnSpc>
                <a:spcPct val="150000"/>
              </a:lnSpc>
            </a:pPr>
            <a:r>
              <a:rPr lang="en-GB" dirty="0">
                <a:latin typeface="Times New Roman" panose="02020603050405020304" pitchFamily="18" charset="0"/>
                <a:cs typeface="Times New Roman" panose="02020603050405020304" pitchFamily="18" charset="0"/>
              </a:rPr>
              <a:t>It can be overwhelming to manage and </a:t>
            </a:r>
            <a:r>
              <a:rPr lang="en-GB" dirty="0" err="1">
                <a:latin typeface="Times New Roman" panose="02020603050405020304" pitchFamily="18" charset="0"/>
                <a:cs typeface="Times New Roman" panose="02020603050405020304" pitchFamily="18" charset="0"/>
              </a:rPr>
              <a:t>analyze</a:t>
            </a:r>
            <a:r>
              <a:rPr lang="en-GB" dirty="0">
                <a:latin typeface="Times New Roman" panose="02020603050405020304" pitchFamily="18" charset="0"/>
                <a:cs typeface="Times New Roman" panose="02020603050405020304" pitchFamily="18" charset="0"/>
              </a:rPr>
              <a:t> all of this data. </a:t>
            </a:r>
          </a:p>
          <a:p>
            <a:pPr algn="just">
              <a:lnSpc>
                <a:spcPct val="150000"/>
              </a:lnSpc>
            </a:pPr>
            <a:r>
              <a:rPr lang="en-GB" dirty="0">
                <a:latin typeface="Times New Roman" panose="02020603050405020304" pitchFamily="18" charset="0"/>
                <a:cs typeface="Times New Roman" panose="02020603050405020304" pitchFamily="18" charset="0"/>
              </a:rPr>
              <a:t>On the other hand, it has the potential to revolutionize healthcare by providing us with new insights into disease, treatment, and prevention.</a:t>
            </a:r>
          </a:p>
        </p:txBody>
      </p:sp>
    </p:spTree>
    <p:extLst>
      <p:ext uri="{BB962C8B-B14F-4D97-AF65-F5344CB8AC3E}">
        <p14:creationId xmlns:p14="http://schemas.microsoft.com/office/powerpoint/2010/main" val="3121826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7C5A9-EC40-A9B6-CBE7-9DF929856431}"/>
              </a:ext>
            </a:extLst>
          </p:cNvPr>
          <p:cNvSpPr>
            <a:spLocks noGrp="1"/>
          </p:cNvSpPr>
          <p:nvPr>
            <p:ph type="title"/>
          </p:nvPr>
        </p:nvSpPr>
        <p:spPr>
          <a:xfrm>
            <a:off x="3159370" y="123675"/>
            <a:ext cx="6406662" cy="1325563"/>
          </a:xfrm>
        </p:spPr>
        <p:txBody>
          <a:bodyPr/>
          <a:lstStyle/>
          <a:p>
            <a:r>
              <a:rPr lang="en-GB" b="0" i="0" dirty="0">
                <a:solidFill>
                  <a:srgbClr val="1F1F1F"/>
                </a:solidFill>
                <a:effectLst/>
                <a:latin typeface="Times New Roman" panose="02020603050405020304" pitchFamily="18" charset="0"/>
                <a:cs typeface="Times New Roman" panose="02020603050405020304" pitchFamily="18" charset="0"/>
              </a:rPr>
              <a:t>Types of Healthcare Data</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093DA47-60CF-AE09-F43F-FA436FC76FFA}"/>
              </a:ext>
            </a:extLst>
          </p:cNvPr>
          <p:cNvSpPr>
            <a:spLocks noGrp="1"/>
          </p:cNvSpPr>
          <p:nvPr>
            <p:ph idx="1"/>
          </p:nvPr>
        </p:nvSpPr>
        <p:spPr>
          <a:xfrm>
            <a:off x="838200" y="1223890"/>
            <a:ext cx="10515600" cy="4953074"/>
          </a:xfrm>
        </p:spPr>
        <p:txBody>
          <a:bodyPr>
            <a:normAutofit fontScale="85000" lnSpcReduction="10000"/>
          </a:bodyPr>
          <a:lstStyle/>
          <a:p>
            <a:pPr algn="just">
              <a:lnSpc>
                <a:spcPct val="150000"/>
              </a:lnSpc>
            </a:pPr>
            <a:r>
              <a:rPr lang="en-GB" sz="3200" dirty="0">
                <a:latin typeface="Times New Roman" panose="02020603050405020304" pitchFamily="18" charset="0"/>
                <a:cs typeface="Times New Roman" panose="02020603050405020304" pitchFamily="18" charset="0"/>
              </a:rPr>
              <a:t>There are many different types of healthcare data, including:</a:t>
            </a:r>
          </a:p>
          <a:p>
            <a:pPr lvl="1" algn="just">
              <a:lnSpc>
                <a:spcPct val="150000"/>
              </a:lnSpc>
            </a:pPr>
            <a:r>
              <a:rPr lang="en-GB" sz="3200" b="1" dirty="0">
                <a:latin typeface="Times New Roman" panose="02020603050405020304" pitchFamily="18" charset="0"/>
                <a:cs typeface="Times New Roman" panose="02020603050405020304" pitchFamily="18" charset="0"/>
              </a:rPr>
              <a:t>Clinical data: </a:t>
            </a:r>
            <a:r>
              <a:rPr lang="en-GB" sz="3200" dirty="0">
                <a:latin typeface="Times New Roman" panose="02020603050405020304" pitchFamily="18" charset="0"/>
                <a:cs typeface="Times New Roman" panose="02020603050405020304" pitchFamily="18" charset="0"/>
              </a:rPr>
              <a:t>This data comes from EHRs and includes information such as diagnoses, medications, allergies, and lab results.</a:t>
            </a:r>
          </a:p>
          <a:p>
            <a:pPr lvl="1" algn="just">
              <a:lnSpc>
                <a:spcPct val="150000"/>
              </a:lnSpc>
            </a:pPr>
            <a:r>
              <a:rPr lang="en-GB" sz="3200" b="1" dirty="0">
                <a:latin typeface="Times New Roman" panose="02020603050405020304" pitchFamily="18" charset="0"/>
                <a:cs typeface="Times New Roman" panose="02020603050405020304" pitchFamily="18" charset="0"/>
              </a:rPr>
              <a:t>Claims data: </a:t>
            </a:r>
            <a:r>
              <a:rPr lang="en-GB" sz="3200" dirty="0">
                <a:latin typeface="Times New Roman" panose="02020603050405020304" pitchFamily="18" charset="0"/>
                <a:cs typeface="Times New Roman" panose="02020603050405020304" pitchFamily="18" charset="0"/>
              </a:rPr>
              <a:t>This data comes from insurance companies and includes information about the services that patients receive and the costs associated with those services.</a:t>
            </a:r>
          </a:p>
          <a:p>
            <a:pPr lvl="1" algn="just">
              <a:lnSpc>
                <a:spcPct val="150000"/>
              </a:lnSpc>
            </a:pPr>
            <a:r>
              <a:rPr lang="en-GB" sz="3200" b="1" dirty="0">
                <a:latin typeface="Times New Roman" panose="02020603050405020304" pitchFamily="18" charset="0"/>
                <a:cs typeface="Times New Roman" panose="02020603050405020304" pitchFamily="18" charset="0"/>
              </a:rPr>
              <a:t>Genomic data: </a:t>
            </a:r>
            <a:r>
              <a:rPr lang="en-GB" sz="3200" dirty="0">
                <a:latin typeface="Times New Roman" panose="02020603050405020304" pitchFamily="18" charset="0"/>
                <a:cs typeface="Times New Roman" panose="02020603050405020304" pitchFamily="18" charset="0"/>
              </a:rPr>
              <a:t>This data includes information about a patient's genes.</a:t>
            </a:r>
          </a:p>
        </p:txBody>
      </p:sp>
    </p:spTree>
    <p:extLst>
      <p:ext uri="{BB962C8B-B14F-4D97-AF65-F5344CB8AC3E}">
        <p14:creationId xmlns:p14="http://schemas.microsoft.com/office/powerpoint/2010/main" val="3285294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78685F-6B93-9384-D13D-5768B3C2D549}"/>
              </a:ext>
            </a:extLst>
          </p:cNvPr>
          <p:cNvSpPr>
            <a:spLocks noGrp="1"/>
          </p:cNvSpPr>
          <p:nvPr>
            <p:ph idx="1"/>
          </p:nvPr>
        </p:nvSpPr>
        <p:spPr>
          <a:xfrm>
            <a:off x="838200" y="517330"/>
            <a:ext cx="10515600" cy="5503642"/>
          </a:xfrm>
        </p:spPr>
        <p:txBody>
          <a:bodyPr>
            <a:normAutofit fontScale="92500"/>
          </a:bodyPr>
          <a:lstStyle/>
          <a:p>
            <a:pPr lvl="1" algn="just">
              <a:lnSpc>
                <a:spcPct val="150000"/>
              </a:lnSpc>
            </a:pPr>
            <a:r>
              <a:rPr lang="en-GB" sz="3200" b="1" dirty="0">
                <a:latin typeface="Times New Roman" panose="02020603050405020304" pitchFamily="18" charset="0"/>
                <a:cs typeface="Times New Roman" panose="02020603050405020304" pitchFamily="18" charset="0"/>
              </a:rPr>
              <a:t>Environmental data: </a:t>
            </a:r>
            <a:r>
              <a:rPr lang="en-GB" sz="3200" dirty="0">
                <a:latin typeface="Times New Roman" panose="02020603050405020304" pitchFamily="18" charset="0"/>
                <a:cs typeface="Times New Roman" panose="02020603050405020304" pitchFamily="18" charset="0"/>
              </a:rPr>
              <a:t>This data includes information about a patient's environment, such as air quality and water quality.</a:t>
            </a:r>
          </a:p>
          <a:p>
            <a:pPr lvl="1" algn="just">
              <a:lnSpc>
                <a:spcPct val="150000"/>
              </a:lnSpc>
            </a:pPr>
            <a:r>
              <a:rPr lang="en-GB" sz="3200" b="1" dirty="0">
                <a:latin typeface="Times New Roman" panose="02020603050405020304" pitchFamily="18" charset="0"/>
                <a:cs typeface="Times New Roman" panose="02020603050405020304" pitchFamily="18" charset="0"/>
              </a:rPr>
              <a:t>Social determinants of health data: </a:t>
            </a:r>
            <a:r>
              <a:rPr lang="en-GB" sz="3200" dirty="0">
                <a:latin typeface="Times New Roman" panose="02020603050405020304" pitchFamily="18" charset="0"/>
                <a:cs typeface="Times New Roman" panose="02020603050405020304" pitchFamily="18" charset="0"/>
              </a:rPr>
              <a:t>This data includes information about factors such as a patient's income, education, and social support network.</a:t>
            </a:r>
          </a:p>
          <a:p>
            <a:pPr lvl="1" algn="just">
              <a:lnSpc>
                <a:spcPct val="150000"/>
              </a:lnSpc>
            </a:pPr>
            <a:r>
              <a:rPr lang="en-GB" sz="3200" b="1" dirty="0" err="1">
                <a:latin typeface="Times New Roman" panose="02020603050405020304" pitchFamily="18" charset="0"/>
                <a:cs typeface="Times New Roman" panose="02020603050405020304" pitchFamily="18" charset="0"/>
              </a:rPr>
              <a:t>Behavioral</a:t>
            </a:r>
            <a:r>
              <a:rPr lang="en-GB" sz="3200" b="1" dirty="0">
                <a:latin typeface="Times New Roman" panose="02020603050405020304" pitchFamily="18" charset="0"/>
                <a:cs typeface="Times New Roman" panose="02020603050405020304" pitchFamily="18" charset="0"/>
              </a:rPr>
              <a:t> data: </a:t>
            </a:r>
            <a:r>
              <a:rPr lang="en-GB" sz="3200" dirty="0">
                <a:latin typeface="Times New Roman" panose="02020603050405020304" pitchFamily="18" charset="0"/>
                <a:cs typeface="Times New Roman" panose="02020603050405020304" pitchFamily="18" charset="0"/>
              </a:rPr>
              <a:t>This data includes information about a patient's lifestyle choices, such as diet and exercise</a:t>
            </a:r>
            <a:r>
              <a:rPr lang="en-GB" dirty="0">
                <a:latin typeface="Times New Roman" panose="02020603050405020304" pitchFamily="18" charset="0"/>
                <a:cs typeface="Times New Roman" panose="02020603050405020304" pitchFamily="18" charset="0"/>
              </a:rPr>
              <a:t>.</a:t>
            </a:r>
          </a:p>
          <a:p>
            <a:pPr marL="0" indent="0">
              <a:buNone/>
            </a:pPr>
            <a:endParaRPr lang="en-GB" dirty="0"/>
          </a:p>
        </p:txBody>
      </p:sp>
    </p:spTree>
    <p:extLst>
      <p:ext uri="{BB962C8B-B14F-4D97-AF65-F5344CB8AC3E}">
        <p14:creationId xmlns:p14="http://schemas.microsoft.com/office/powerpoint/2010/main" val="3307806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E7B18-EBF5-6AEB-F71D-BFFAADC36D03}"/>
              </a:ext>
            </a:extLst>
          </p:cNvPr>
          <p:cNvSpPr>
            <a:spLocks noGrp="1"/>
          </p:cNvSpPr>
          <p:nvPr>
            <p:ph type="title"/>
          </p:nvPr>
        </p:nvSpPr>
        <p:spPr>
          <a:xfrm>
            <a:off x="2455985" y="154110"/>
            <a:ext cx="8319868" cy="1325563"/>
          </a:xfrm>
        </p:spPr>
        <p:txBody>
          <a:bodyPr/>
          <a:lstStyle/>
          <a:p>
            <a:r>
              <a:rPr lang="en-GB" b="0" i="0" dirty="0">
                <a:solidFill>
                  <a:srgbClr val="1F1F1F"/>
                </a:solidFill>
                <a:effectLst/>
                <a:latin typeface="Times New Roman" panose="02020603050405020304" pitchFamily="18" charset="0"/>
                <a:cs typeface="Times New Roman" panose="02020603050405020304" pitchFamily="18" charset="0"/>
              </a:rPr>
              <a:t>The Challenge of Data Integration</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66CCFF1-3C83-3849-FE83-4B3410FFE1AE}"/>
              </a:ext>
            </a:extLst>
          </p:cNvPr>
          <p:cNvSpPr>
            <a:spLocks noGrp="1"/>
          </p:cNvSpPr>
          <p:nvPr>
            <p:ph idx="1"/>
          </p:nvPr>
        </p:nvSpPr>
        <p:spPr>
          <a:xfrm>
            <a:off x="838200" y="1253330"/>
            <a:ext cx="10515600" cy="5450559"/>
          </a:xfrm>
        </p:spPr>
        <p:txBody>
          <a:bodyPr>
            <a:normAutofit fontScale="92500" lnSpcReduction="10000"/>
          </a:bodyPr>
          <a:lstStyle/>
          <a:p>
            <a:pPr>
              <a:lnSpc>
                <a:spcPct val="150000"/>
              </a:lnSpc>
            </a:pPr>
            <a:r>
              <a:rPr lang="en-GB" dirty="0">
                <a:latin typeface="Times New Roman" panose="02020603050405020304" pitchFamily="18" charset="0"/>
                <a:cs typeface="Times New Roman" panose="02020603050405020304" pitchFamily="18" charset="0"/>
              </a:rPr>
              <a:t>Healthcare data is often siloed in different systems, making it difficult to integrate and </a:t>
            </a:r>
            <a:r>
              <a:rPr lang="en-GB" dirty="0" err="1">
                <a:latin typeface="Times New Roman" panose="02020603050405020304" pitchFamily="18" charset="0"/>
                <a:cs typeface="Times New Roman" panose="02020603050405020304" pitchFamily="18" charset="0"/>
              </a:rPr>
              <a:t>analyze</a:t>
            </a:r>
            <a:r>
              <a:rPr lang="en-GB" dirty="0">
                <a:latin typeface="Times New Roman" panose="02020603050405020304" pitchFamily="18" charset="0"/>
                <a:cs typeface="Times New Roman" panose="02020603050405020304" pitchFamily="18" charset="0"/>
              </a:rPr>
              <a:t>.</a:t>
            </a:r>
          </a:p>
          <a:p>
            <a:pPr>
              <a:lnSpc>
                <a:spcPct val="150000"/>
              </a:lnSpc>
            </a:pPr>
            <a:r>
              <a:rPr lang="en-GB" dirty="0">
                <a:latin typeface="Times New Roman" panose="02020603050405020304" pitchFamily="18" charset="0"/>
                <a:cs typeface="Times New Roman" panose="02020603050405020304" pitchFamily="18" charset="0"/>
              </a:rPr>
              <a:t>This can lead to incomplete and inaccurate information, which can hinder decision-making.</a:t>
            </a:r>
          </a:p>
          <a:p>
            <a:pPr marL="0" indent="0">
              <a:lnSpc>
                <a:spcPct val="150000"/>
              </a:lnSpc>
              <a:buNone/>
            </a:pPr>
            <a:r>
              <a:rPr lang="en-GB" dirty="0">
                <a:latin typeface="Times New Roman" panose="02020603050405020304" pitchFamily="18" charset="0"/>
                <a:cs typeface="Times New Roman" panose="02020603050405020304" pitchFamily="18" charset="0"/>
              </a:rPr>
              <a:t>One of the biggest challenges in healthcare data analytics is data integration. Healthcare data is often stored in different systems, such as EHRs, claims databases, and public health databases. This can make it difficult to get a complete picture of a patient's health. In addition, data standards are often inconsistent, which can further complicate data integration.</a:t>
            </a:r>
          </a:p>
        </p:txBody>
      </p:sp>
    </p:spTree>
    <p:extLst>
      <p:ext uri="{BB962C8B-B14F-4D97-AF65-F5344CB8AC3E}">
        <p14:creationId xmlns:p14="http://schemas.microsoft.com/office/powerpoint/2010/main" val="2612197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3DB1A-7ABC-F263-D73C-8709CBBC233D}"/>
              </a:ext>
            </a:extLst>
          </p:cNvPr>
          <p:cNvSpPr>
            <a:spLocks noGrp="1"/>
          </p:cNvSpPr>
          <p:nvPr>
            <p:ph type="title"/>
          </p:nvPr>
        </p:nvSpPr>
        <p:spPr>
          <a:xfrm>
            <a:off x="2582594" y="379193"/>
            <a:ext cx="7588348" cy="1325563"/>
          </a:xfrm>
        </p:spPr>
        <p:txBody>
          <a:bodyPr/>
          <a:lstStyle/>
          <a:p>
            <a:r>
              <a:rPr lang="en-GB" b="0" i="0" dirty="0">
                <a:solidFill>
                  <a:srgbClr val="1F1F1F"/>
                </a:solidFill>
                <a:effectLst/>
                <a:latin typeface="Times New Roman" panose="02020603050405020304" pitchFamily="18" charset="0"/>
                <a:cs typeface="Times New Roman" panose="02020603050405020304" pitchFamily="18" charset="0"/>
              </a:rPr>
              <a:t>Data Cleaning and Preparation</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CDE5E1C-5707-B19F-9F77-93D5ADB417C1}"/>
              </a:ext>
            </a:extLst>
          </p:cNvPr>
          <p:cNvSpPr>
            <a:spLocks noGrp="1"/>
          </p:cNvSpPr>
          <p:nvPr>
            <p:ph idx="1"/>
          </p:nvPr>
        </p:nvSpPr>
        <p:spPr/>
        <p:txBody>
          <a:bodyPr/>
          <a:lstStyle/>
          <a:p>
            <a:pPr algn="just">
              <a:lnSpc>
                <a:spcPct val="150000"/>
              </a:lnSpc>
              <a:buFont typeface="Arial" panose="020B0604020202020204" pitchFamily="34" charset="0"/>
              <a:buChar char="•"/>
            </a:pPr>
            <a:r>
              <a:rPr lang="en-GB" b="0" i="0" dirty="0">
                <a:solidFill>
                  <a:srgbClr val="1F1F1F"/>
                </a:solidFill>
                <a:effectLst/>
                <a:latin typeface="Times New Roman" panose="02020603050405020304" pitchFamily="18" charset="0"/>
                <a:cs typeface="Times New Roman" panose="02020603050405020304" pitchFamily="18" charset="0"/>
              </a:rPr>
              <a:t>Before data can be </a:t>
            </a:r>
            <a:r>
              <a:rPr lang="en-GB" b="0" i="0" dirty="0" err="1">
                <a:solidFill>
                  <a:srgbClr val="1F1F1F"/>
                </a:solidFill>
                <a:effectLst/>
                <a:latin typeface="Times New Roman" panose="02020603050405020304" pitchFamily="18" charset="0"/>
                <a:cs typeface="Times New Roman" panose="02020603050405020304" pitchFamily="18" charset="0"/>
              </a:rPr>
              <a:t>analyzed</a:t>
            </a:r>
            <a:r>
              <a:rPr lang="en-GB" b="0" i="0" dirty="0">
                <a:solidFill>
                  <a:srgbClr val="1F1F1F"/>
                </a:solidFill>
                <a:effectLst/>
                <a:latin typeface="Times New Roman" panose="02020603050405020304" pitchFamily="18" charset="0"/>
                <a:cs typeface="Times New Roman" panose="02020603050405020304" pitchFamily="18" charset="0"/>
              </a:rPr>
              <a:t>, it must be cleaned and prepared.</a:t>
            </a:r>
          </a:p>
          <a:p>
            <a:pPr algn="just">
              <a:lnSpc>
                <a:spcPct val="150000"/>
              </a:lnSpc>
              <a:buFont typeface="Arial" panose="020B0604020202020204" pitchFamily="34" charset="0"/>
              <a:buChar char="•"/>
            </a:pPr>
            <a:r>
              <a:rPr lang="en-GB" b="0" i="0" dirty="0">
                <a:solidFill>
                  <a:srgbClr val="1F1F1F"/>
                </a:solidFill>
                <a:effectLst/>
                <a:latin typeface="Times New Roman" panose="02020603050405020304" pitchFamily="18" charset="0"/>
                <a:cs typeface="Times New Roman" panose="02020603050405020304" pitchFamily="18" charset="0"/>
              </a:rPr>
              <a:t>This involves identifying and correcting errors, such as missing data, inconsistencies, and outliers.</a:t>
            </a:r>
          </a:p>
          <a:p>
            <a:pPr algn="just">
              <a:lnSpc>
                <a:spcPct val="150000"/>
              </a:lnSpc>
            </a:pPr>
            <a:r>
              <a:rPr lang="en-GB" b="0" i="0" dirty="0">
                <a:solidFill>
                  <a:srgbClr val="1F1F1F"/>
                </a:solidFill>
                <a:effectLst/>
                <a:latin typeface="Times New Roman" panose="02020603050405020304" pitchFamily="18" charset="0"/>
                <a:cs typeface="Times New Roman" panose="02020603050405020304" pitchFamily="18" charset="0"/>
              </a:rPr>
              <a:t>Data cleaning and preparation is an essential step in the data analytics process. It ensures that the data is accurate and complete, which is essential for producing reliable results.</a:t>
            </a:r>
          </a:p>
          <a:p>
            <a:endParaRPr lang="en-GB" dirty="0"/>
          </a:p>
        </p:txBody>
      </p:sp>
    </p:spTree>
    <p:extLst>
      <p:ext uri="{BB962C8B-B14F-4D97-AF65-F5344CB8AC3E}">
        <p14:creationId xmlns:p14="http://schemas.microsoft.com/office/powerpoint/2010/main" val="203932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TM03457491[[fn=Metropolitan]]</Template>
  <TotalTime>143</TotalTime>
  <Words>1066</Words>
  <Application>Microsoft Office PowerPoint</Application>
  <PresentationFormat>Widescreen</PresentationFormat>
  <Paragraphs>107</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Söhne</vt:lpstr>
      <vt:lpstr>Times New Roman</vt:lpstr>
      <vt:lpstr>var( --e-global-typography-primary-font-family )</vt:lpstr>
      <vt:lpstr>Office Theme</vt:lpstr>
      <vt:lpstr> HOW DATA IS TURNED INTO INFORMATION IN HEALTH CARE</vt:lpstr>
      <vt:lpstr>PowerPoint Presentation</vt:lpstr>
      <vt:lpstr>PowerPoint Presentation</vt:lpstr>
      <vt:lpstr>PowerPoint Presentation</vt:lpstr>
      <vt:lpstr>The Data Deluge</vt:lpstr>
      <vt:lpstr>Types of Healthcare Data</vt:lpstr>
      <vt:lpstr>PowerPoint Presentation</vt:lpstr>
      <vt:lpstr>The Challenge of Data Integration</vt:lpstr>
      <vt:lpstr>Data Cleaning and Preparation</vt:lpstr>
      <vt:lpstr>Data Collection</vt:lpstr>
      <vt:lpstr>Data Preprocessing:</vt:lpstr>
      <vt:lpstr>Data Integration:</vt:lpstr>
      <vt:lpstr>Data Storage:</vt:lpstr>
      <vt:lpstr>Data Analysis:</vt:lpstr>
      <vt:lpstr>Machine Learning and AI:</vt:lpstr>
      <vt:lpstr>Data Visualization</vt:lpstr>
      <vt:lpstr>Data Governance</vt:lpstr>
      <vt:lpstr>Collaboration and Interdisciplinary Approach:</vt:lpstr>
      <vt:lpstr>Real-world Implementation:</vt:lpstr>
      <vt:lpstr>Emerging Technologies:</vt:lpstr>
      <vt:lpstr>Patient Engagement:</vt:lpstr>
      <vt:lpstr>Evaluation and Feedback:</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DATA IS TURNED INTO INFORMATION IN HEALTH CARE HOW DATA IS TURNED INTO INFORMATION IN HEALTH CARE</dc:title>
  <dc:creator>thurein naywinaung</dc:creator>
  <cp:lastModifiedBy>thurein naywinaung</cp:lastModifiedBy>
  <cp:revision>6</cp:revision>
  <dcterms:created xsi:type="dcterms:W3CDTF">2024-02-01T05:49:32Z</dcterms:created>
  <dcterms:modified xsi:type="dcterms:W3CDTF">2024-02-16T09:28:44Z</dcterms:modified>
</cp:coreProperties>
</file>