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8" r:id="rId8"/>
    <p:sldId id="267" r:id="rId9"/>
    <p:sldId id="269" r:id="rId10"/>
    <p:sldId id="270" r:id="rId11"/>
    <p:sldId id="271" r:id="rId12"/>
    <p:sldId id="272" r:id="rId13"/>
    <p:sldId id="273" r:id="rId14"/>
    <p:sldId id="274" r:id="rId15"/>
    <p:sldId id="263" r:id="rId16"/>
    <p:sldId id="264" r:id="rId17"/>
    <p:sldId id="265" r:id="rId18"/>
    <p:sldId id="266"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urein" initials="t" lastIdx="2" clrIdx="0">
    <p:extLst>
      <p:ext uri="{19B8F6BF-5375-455C-9EA6-DF929625EA0E}">
        <p15:presenceInfo xmlns:p15="http://schemas.microsoft.com/office/powerpoint/2012/main" userId="6c4965988ba627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6C2B26-037D-4468-ABE7-CEF180F80B2B}"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81040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C2B26-037D-4468-ABE7-CEF180F80B2B}"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302069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C2B26-037D-4468-ABE7-CEF180F80B2B}"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45161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C2B26-037D-4468-ABE7-CEF180F80B2B}"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2910015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6C2B26-037D-4468-ABE7-CEF180F80B2B}"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63623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6C2B26-037D-4468-ABE7-CEF180F80B2B}" type="datetimeFigureOut">
              <a:rPr lang="en-US" smtClean="0"/>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66035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6C2B26-037D-4468-ABE7-CEF180F80B2B}" type="datetimeFigureOut">
              <a:rPr lang="en-US" smtClean="0"/>
              <a:t>3/16/2023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881025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6C2B26-037D-4468-ABE7-CEF180F80B2B}" type="datetimeFigureOut">
              <a:rPr lang="en-US" smtClean="0"/>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3381544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C2B26-037D-4468-ABE7-CEF180F80B2B}" type="datetimeFigureOut">
              <a:rPr lang="en-US" smtClean="0"/>
              <a:t>3/16/2023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17957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6C2B26-037D-4468-ABE7-CEF180F80B2B}" type="datetimeFigureOut">
              <a:rPr lang="en-US" smtClean="0"/>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95953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6C2B26-037D-4468-ABE7-CEF180F80B2B}" type="datetimeFigureOut">
              <a:rPr lang="en-US" smtClean="0"/>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91A13-1974-458B-AC44-5A1EB4B4F3DF}" type="slidenum">
              <a:rPr lang="en-US" smtClean="0"/>
              <a:t>‹#›</a:t>
            </a:fld>
            <a:endParaRPr lang="en-US"/>
          </a:p>
        </p:txBody>
      </p:sp>
    </p:spTree>
    <p:extLst>
      <p:ext uri="{BB962C8B-B14F-4D97-AF65-F5344CB8AC3E}">
        <p14:creationId xmlns:p14="http://schemas.microsoft.com/office/powerpoint/2010/main" val="295998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C2B26-037D-4468-ABE7-CEF180F80B2B}" type="datetimeFigureOut">
              <a:rPr lang="en-US" smtClean="0"/>
              <a:t>3/16/2023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91A13-1974-458B-AC44-5A1EB4B4F3DF}" type="slidenum">
              <a:rPr lang="en-US" smtClean="0"/>
              <a:t>‹#›</a:t>
            </a:fld>
            <a:endParaRPr lang="en-US"/>
          </a:p>
        </p:txBody>
      </p:sp>
    </p:spTree>
    <p:extLst>
      <p:ext uri="{BB962C8B-B14F-4D97-AF65-F5344CB8AC3E}">
        <p14:creationId xmlns:p14="http://schemas.microsoft.com/office/powerpoint/2010/main" val="3261583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chartio.com/learn/charts/how-to-choose-colors-data-visualization/#sequential-palett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ow to Use Data Visualization in Your Infographics - Venngage">
            <a:extLst>
              <a:ext uri="{FF2B5EF4-FFF2-40B4-BE49-F238E27FC236}">
                <a16:creationId xmlns:a16="http://schemas.microsoft.com/office/drawing/2014/main" id="{F48CAD6B-BCCA-4A30-8E9F-A7E1F9369C8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FBB4CB3E-9029-4B07-B23A-760143E998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6601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Qualitative colors are used to identify election candidates in this line chart of support over time.">
            <a:extLst>
              <a:ext uri="{FF2B5EF4-FFF2-40B4-BE49-F238E27FC236}">
                <a16:creationId xmlns:a16="http://schemas.microsoft.com/office/drawing/2014/main" id="{490754E6-88F2-4AC8-AFD6-798B17F360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3382" y="2590800"/>
            <a:ext cx="7800109" cy="403200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49D6ACD-47A3-4875-92A1-DD48B0EC2284}"/>
              </a:ext>
            </a:extLst>
          </p:cNvPr>
          <p:cNvSpPr txBox="1"/>
          <p:nvPr/>
        </p:nvSpPr>
        <p:spPr>
          <a:xfrm>
            <a:off x="845125" y="348733"/>
            <a:ext cx="11069783" cy="2492990"/>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Qualitative palette</a:t>
            </a:r>
          </a:p>
          <a:p>
            <a:pPr algn="l"/>
            <a:r>
              <a:rPr lang="en-US" sz="2400" b="0" i="0" dirty="0">
                <a:solidFill>
                  <a:srgbClr val="111111"/>
                </a:solidFill>
                <a:effectLst/>
                <a:latin typeface="Times New Roman" panose="02020603050405020304" pitchFamily="18" charset="0"/>
                <a:cs typeface="Times New Roman" panose="02020603050405020304" pitchFamily="18" charset="0"/>
              </a:rPr>
              <a:t>A qualitative palette is used when the variable is categorical in nature. Categorical variables are those that take on distinct labels without inherent ordering. Examples include country or state, race, and gender. Each possible value of the variable is assigned one color from a qualitative palette.</a:t>
            </a:r>
          </a:p>
          <a:p>
            <a:br>
              <a:rPr lang="en-US" dirty="0"/>
            </a:br>
            <a:endParaRPr lang="en-US" dirty="0"/>
          </a:p>
        </p:txBody>
      </p:sp>
    </p:spTree>
    <p:extLst>
      <p:ext uri="{BB962C8B-B14F-4D97-AF65-F5344CB8AC3E}">
        <p14:creationId xmlns:p14="http://schemas.microsoft.com/office/powerpoint/2010/main" val="1453719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e_chart_grouping_example">
            <a:extLst>
              <a:ext uri="{FF2B5EF4-FFF2-40B4-BE49-F238E27FC236}">
                <a16:creationId xmlns:a16="http://schemas.microsoft.com/office/drawing/2014/main" id="{2C98E65B-6725-49F8-B0FF-6255F4C7A4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6909" y="526472"/>
            <a:ext cx="10238509" cy="5126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669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A5252C-7612-4800-89BC-331FD2C5AA6A}"/>
              </a:ext>
            </a:extLst>
          </p:cNvPr>
          <p:cNvSpPr txBox="1"/>
          <p:nvPr/>
        </p:nvSpPr>
        <p:spPr>
          <a:xfrm>
            <a:off x="1357744" y="459570"/>
            <a:ext cx="9670473" cy="1323439"/>
          </a:xfrm>
          <a:prstGeom prst="rect">
            <a:avLst/>
          </a:prstGeom>
          <a:noFill/>
        </p:spPr>
        <p:txBody>
          <a:bodyPr wrap="square">
            <a:spAutoFit/>
          </a:bodyPr>
          <a:lstStyle/>
          <a:p>
            <a:pPr algn="just"/>
            <a:r>
              <a:rPr lang="en-US" sz="2000" i="0" u="none" strike="noStrike" dirty="0">
                <a:effectLst/>
                <a:latin typeface="Times New Roman" panose="02020603050405020304" pitchFamily="18" charset="0"/>
                <a:cs typeface="Times New Roman" panose="02020603050405020304" pitchFamily="18" charset="0"/>
              </a:rPr>
              <a:t>Sequential palette</a:t>
            </a:r>
          </a:p>
          <a:p>
            <a:pPr algn="just"/>
            <a:r>
              <a:rPr lang="en-US" sz="2000" i="0" u="none" strike="noStrike" dirty="0">
                <a:effectLst/>
                <a:latin typeface="Times New Roman" panose="02020603050405020304" pitchFamily="18" charset="0"/>
                <a:cs typeface="Times New Roman" panose="02020603050405020304" pitchFamily="18" charset="0"/>
              </a:rPr>
              <a:t>When the variable assigned to be colored is numeric or has inherently ordered values, then it can be depicted with a sequential palette. Colors are assigned to data values in a continuum, usually based on lightness, hue, or both.</a:t>
            </a:r>
            <a:endParaRPr lang="en-US" sz="200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p:txBody>
      </p:sp>
      <p:pic>
        <p:nvPicPr>
          <p:cNvPr id="3074" name="Picture 2" descr="A heatmap showing new revenue by quarter over sales representative; darker colors indicate a higher amount of sales.">
            <a:extLst>
              <a:ext uri="{FF2B5EF4-FFF2-40B4-BE49-F238E27FC236}">
                <a16:creationId xmlns:a16="http://schemas.microsoft.com/office/drawing/2014/main" id="{E4DD0488-3831-4EED-9C3B-DA08F23DB0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7745" y="2033587"/>
            <a:ext cx="9351819" cy="4364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783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65A22F-F806-4419-A132-28F0E27E2F4C}"/>
              </a:ext>
            </a:extLst>
          </p:cNvPr>
          <p:cNvSpPr txBox="1"/>
          <p:nvPr/>
        </p:nvSpPr>
        <p:spPr>
          <a:xfrm>
            <a:off x="817419" y="265607"/>
            <a:ext cx="10751126" cy="1631216"/>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Diverging palette</a:t>
            </a:r>
          </a:p>
          <a:p>
            <a:r>
              <a:rPr lang="en-US" sz="2000" dirty="0">
                <a:latin typeface="Times New Roman" panose="02020603050405020304" pitchFamily="18" charset="0"/>
                <a:cs typeface="Times New Roman" panose="02020603050405020304" pitchFamily="18" charset="0"/>
              </a:rPr>
              <a:t>If our numeric variable has a meaningful central value, like zero, then we can apply a diverging palette. A diverging palette is essentially a combination of two sequential palettes with a shared endpoint sitting at the central value. Values larger than the center are assigned to colors on one side of the center, while smaller values get assigned to colors on the opposing side.</a:t>
            </a:r>
          </a:p>
        </p:txBody>
      </p:sp>
      <p:pic>
        <p:nvPicPr>
          <p:cNvPr id="4098" name="Picture 2" descr="stacked-bar-example">
            <a:extLst>
              <a:ext uri="{FF2B5EF4-FFF2-40B4-BE49-F238E27FC236}">
                <a16:creationId xmlns:a16="http://schemas.microsoft.com/office/drawing/2014/main" id="{BADD0514-64A6-49BF-A7A2-BE67707870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818" y="2524125"/>
            <a:ext cx="10598727" cy="22002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diverging palette example">
            <a:extLst>
              <a:ext uri="{FF2B5EF4-FFF2-40B4-BE49-F238E27FC236}">
                <a16:creationId xmlns:a16="http://schemas.microsoft.com/office/drawing/2014/main" id="{03DD1213-02C8-4F62-9F8F-E60E1EA4E3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330" y="5150811"/>
            <a:ext cx="10091304" cy="72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404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385B73-CD14-4742-82F1-F0836B22F4B9}"/>
              </a:ext>
            </a:extLst>
          </p:cNvPr>
          <p:cNvSpPr txBox="1"/>
          <p:nvPr/>
        </p:nvSpPr>
        <p:spPr>
          <a:xfrm>
            <a:off x="886691" y="390481"/>
            <a:ext cx="10764982" cy="1323439"/>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Discrete vs. continuous palette</a:t>
            </a:r>
          </a:p>
          <a:p>
            <a:r>
              <a:rPr lang="en-US" sz="2000" dirty="0">
                <a:latin typeface="Times New Roman" panose="02020603050405020304" pitchFamily="18" charset="0"/>
                <a:cs typeface="Times New Roman" panose="02020603050405020304" pitchFamily="18" charset="0"/>
              </a:rPr>
              <a:t>Sequential and diverging palettes can be associated with data values in two different ways: either as a discrete set of colors, each one associated with a numeric range, or as a continuous function between numeric value and color.</a:t>
            </a:r>
          </a:p>
        </p:txBody>
      </p:sp>
      <p:pic>
        <p:nvPicPr>
          <p:cNvPr id="5122" name="Picture 2" descr="discrete sequential palette and continuous sequential palette">
            <a:extLst>
              <a:ext uri="{FF2B5EF4-FFF2-40B4-BE49-F238E27FC236}">
                <a16:creationId xmlns:a16="http://schemas.microsoft.com/office/drawing/2014/main" id="{CB51B3B1-08A1-4865-ADAA-7FC6163937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691" y="2085975"/>
            <a:ext cx="10515600" cy="2211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483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3B96390-B8BA-46F2-B9E2-E52C9BB6A9CE}"/>
              </a:ext>
            </a:extLst>
          </p:cNvPr>
          <p:cNvPicPr>
            <a:picLocks noChangeAspect="1"/>
          </p:cNvPicPr>
          <p:nvPr/>
        </p:nvPicPr>
        <p:blipFill rotWithShape="1">
          <a:blip r:embed="rId2">
            <a:extLst>
              <a:ext uri="{28A0092B-C50C-407E-A947-70E740481C1C}">
                <a14:useLocalDpi xmlns:a14="http://schemas.microsoft.com/office/drawing/2010/main" val="0"/>
              </a:ext>
            </a:extLst>
          </a:blip>
          <a:srcRect r="51364" b="48151"/>
          <a:stretch/>
        </p:blipFill>
        <p:spPr>
          <a:xfrm>
            <a:off x="241819" y="320833"/>
            <a:ext cx="11373919" cy="5961814"/>
          </a:xfrm>
          <a:prstGeom prst="rect">
            <a:avLst/>
          </a:prstGeom>
        </p:spPr>
      </p:pic>
    </p:spTree>
    <p:extLst>
      <p:ext uri="{BB962C8B-B14F-4D97-AF65-F5344CB8AC3E}">
        <p14:creationId xmlns:p14="http://schemas.microsoft.com/office/powerpoint/2010/main" val="1710163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748DEE-4C61-4AC6-B584-3FFEA5DEC6D1}"/>
              </a:ext>
            </a:extLst>
          </p:cNvPr>
          <p:cNvPicPr>
            <a:picLocks noChangeAspect="1"/>
          </p:cNvPicPr>
          <p:nvPr/>
        </p:nvPicPr>
        <p:blipFill rotWithShape="1">
          <a:blip r:embed="rId2">
            <a:extLst>
              <a:ext uri="{28A0092B-C50C-407E-A947-70E740481C1C}">
                <a14:useLocalDpi xmlns:a14="http://schemas.microsoft.com/office/drawing/2010/main" val="0"/>
              </a:ext>
            </a:extLst>
          </a:blip>
          <a:srcRect t="51965" r="50909"/>
          <a:stretch/>
        </p:blipFill>
        <p:spPr>
          <a:xfrm>
            <a:off x="387926" y="346364"/>
            <a:ext cx="11610109" cy="5585824"/>
          </a:xfrm>
          <a:prstGeom prst="rect">
            <a:avLst/>
          </a:prstGeom>
        </p:spPr>
      </p:pic>
    </p:spTree>
    <p:extLst>
      <p:ext uri="{BB962C8B-B14F-4D97-AF65-F5344CB8AC3E}">
        <p14:creationId xmlns:p14="http://schemas.microsoft.com/office/powerpoint/2010/main" val="3130309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DF92A4-DA9A-49B1-A666-C4CF1616A5C5}"/>
              </a:ext>
            </a:extLst>
          </p:cNvPr>
          <p:cNvPicPr>
            <a:picLocks noChangeAspect="1"/>
          </p:cNvPicPr>
          <p:nvPr/>
        </p:nvPicPr>
        <p:blipFill rotWithShape="1">
          <a:blip r:embed="rId2">
            <a:extLst>
              <a:ext uri="{28A0092B-C50C-407E-A947-70E740481C1C}">
                <a14:useLocalDpi xmlns:a14="http://schemas.microsoft.com/office/drawing/2010/main" val="0"/>
              </a:ext>
            </a:extLst>
          </a:blip>
          <a:srcRect l="51137" b="50000"/>
          <a:stretch/>
        </p:blipFill>
        <p:spPr>
          <a:xfrm>
            <a:off x="103909" y="414244"/>
            <a:ext cx="11984181" cy="6029512"/>
          </a:xfrm>
          <a:prstGeom prst="rect">
            <a:avLst/>
          </a:prstGeom>
        </p:spPr>
      </p:pic>
    </p:spTree>
    <p:extLst>
      <p:ext uri="{BB962C8B-B14F-4D97-AF65-F5344CB8AC3E}">
        <p14:creationId xmlns:p14="http://schemas.microsoft.com/office/powerpoint/2010/main" val="1563464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7DEFF04-995B-4475-9373-B9E699A672C3}"/>
              </a:ext>
            </a:extLst>
          </p:cNvPr>
          <p:cNvPicPr>
            <a:picLocks noChangeAspect="1"/>
          </p:cNvPicPr>
          <p:nvPr/>
        </p:nvPicPr>
        <p:blipFill rotWithShape="1">
          <a:blip r:embed="rId2">
            <a:extLst>
              <a:ext uri="{28A0092B-C50C-407E-A947-70E740481C1C}">
                <a14:useLocalDpi xmlns:a14="http://schemas.microsoft.com/office/drawing/2010/main" val="0"/>
              </a:ext>
            </a:extLst>
          </a:blip>
          <a:srcRect l="51818" t="50000"/>
          <a:stretch/>
        </p:blipFill>
        <p:spPr>
          <a:xfrm>
            <a:off x="124691" y="209997"/>
            <a:ext cx="11748654" cy="5994660"/>
          </a:xfrm>
          <a:prstGeom prst="rect">
            <a:avLst/>
          </a:prstGeom>
        </p:spPr>
      </p:pic>
    </p:spTree>
    <p:extLst>
      <p:ext uri="{BB962C8B-B14F-4D97-AF65-F5344CB8AC3E}">
        <p14:creationId xmlns:p14="http://schemas.microsoft.com/office/powerpoint/2010/main" val="131531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339386-897B-4C13-8F06-36E8E8D7E379}"/>
              </a:ext>
            </a:extLst>
          </p:cNvPr>
          <p:cNvSpPr/>
          <p:nvPr/>
        </p:nvSpPr>
        <p:spPr>
          <a:xfrm>
            <a:off x="4521531" y="2967335"/>
            <a:ext cx="3148939" cy="923330"/>
          </a:xfrm>
          <a:prstGeom prst="rect">
            <a:avLst/>
          </a:prstGeom>
          <a:noFill/>
        </p:spPr>
        <p:txBody>
          <a:bodyPr wrap="none" lIns="91440" tIns="45720" rIns="91440" bIns="45720">
            <a:spAutoFit/>
          </a:bodyPr>
          <a:lstStyle/>
          <a:p>
            <a:pPr algn="ctr"/>
            <a:r>
              <a:rPr lang="en-US" sz="5400" b="1" cap="none" spc="0" dirty="0">
                <a:ln w="6600">
                  <a:solidFill>
                    <a:schemeClr val="accent2"/>
                  </a:solidFill>
                  <a:prstDash val="solid"/>
                </a:ln>
                <a:solidFill>
                  <a:srgbClr val="FFFFFF"/>
                </a:solidFill>
                <a:effectLst>
                  <a:outerShdw dist="38100" dir="2700000" algn="tl" rotWithShape="0">
                    <a:schemeClr val="accent2"/>
                  </a:outerShdw>
                </a:effectLst>
              </a:rPr>
              <a:t>Thank You</a:t>
            </a:r>
          </a:p>
        </p:txBody>
      </p:sp>
    </p:spTree>
    <p:extLst>
      <p:ext uri="{BB962C8B-B14F-4D97-AF65-F5344CB8AC3E}">
        <p14:creationId xmlns:p14="http://schemas.microsoft.com/office/powerpoint/2010/main" val="397559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438F07-83BC-43A2-820E-DA0C9A29E45B}"/>
              </a:ext>
            </a:extLst>
          </p:cNvPr>
          <p:cNvSpPr txBox="1"/>
          <p:nvPr/>
        </p:nvSpPr>
        <p:spPr>
          <a:xfrm>
            <a:off x="720436" y="665017"/>
            <a:ext cx="10861964" cy="6001643"/>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What is data visualization? </a:t>
            </a:r>
          </a:p>
          <a:p>
            <a:r>
              <a:rPr lang="en-US" sz="3200" dirty="0">
                <a:latin typeface="Times New Roman" panose="02020603050405020304" pitchFamily="18" charset="0"/>
                <a:cs typeface="Times New Roman" panose="02020603050405020304" pitchFamily="18" charset="0"/>
              </a:rPr>
              <a:t>A simple definition of data visualization:</a:t>
            </a:r>
          </a:p>
          <a:p>
            <a:pPr algn="just"/>
            <a:r>
              <a:rPr lang="en-US" sz="3200" dirty="0">
                <a:latin typeface="Times New Roman" panose="02020603050405020304" pitchFamily="18" charset="0"/>
                <a:cs typeface="Times New Roman" panose="02020603050405020304" pitchFamily="18" charset="0"/>
              </a:rPr>
              <a:t>Data visualization is the visual presentation of data or information. The goal of data visualization is to communicate data or information clearly and effectively to readers. Typically, data is visualized in the form of a chart, infographic, diagram or map. </a:t>
            </a:r>
          </a:p>
          <a:p>
            <a:pPr algn="just"/>
            <a:endParaRPr lang="en-US"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The field of data visualization combines both art and data science. While a data visualization can be creative and pleasing to look at, it should also be functional in its visual communication of the data. </a:t>
            </a:r>
          </a:p>
        </p:txBody>
      </p:sp>
    </p:spTree>
    <p:extLst>
      <p:ext uri="{BB962C8B-B14F-4D97-AF65-F5344CB8AC3E}">
        <p14:creationId xmlns:p14="http://schemas.microsoft.com/office/powerpoint/2010/main" val="298555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EFE52E-257A-476F-9664-978B0A3ED2D9}"/>
              </a:ext>
            </a:extLst>
          </p:cNvPr>
          <p:cNvSpPr txBox="1"/>
          <p:nvPr/>
        </p:nvSpPr>
        <p:spPr>
          <a:xfrm>
            <a:off x="983673" y="1476015"/>
            <a:ext cx="10224654" cy="4189608"/>
          </a:xfrm>
          <a:prstGeom prst="rect">
            <a:avLst/>
          </a:prstGeom>
          <a:noFill/>
        </p:spPr>
        <p:txBody>
          <a:bodyPr wrap="square">
            <a:spAutoFit/>
          </a:bodyPr>
          <a:lstStyle/>
          <a:p>
            <a:pPr algn="l" fontAlgn="base"/>
            <a:r>
              <a:rPr lang="en-US" sz="3200" b="1" i="0" dirty="0">
                <a:solidFill>
                  <a:srgbClr val="373737"/>
                </a:solidFill>
                <a:effectLst/>
                <a:latin typeface="Times New Roman" panose="02020603050405020304" pitchFamily="18" charset="0"/>
                <a:cs typeface="Times New Roman" panose="02020603050405020304" pitchFamily="18" charset="0"/>
              </a:rPr>
              <a:t>Data visualization can be used for:</a:t>
            </a:r>
          </a:p>
          <a:p>
            <a:pPr algn="l" fontAlgn="base">
              <a:lnSpc>
                <a:spcPct val="150000"/>
              </a:lnSpc>
              <a:buFont typeface="Arial" panose="020B0604020202020204" pitchFamily="34" charset="0"/>
              <a:buChar char="•"/>
            </a:pPr>
            <a:r>
              <a:rPr lang="en-US" sz="3200" b="0" i="0" dirty="0">
                <a:solidFill>
                  <a:srgbClr val="373737"/>
                </a:solidFill>
                <a:effectLst/>
                <a:latin typeface="Times New Roman" panose="02020603050405020304" pitchFamily="18" charset="0"/>
                <a:cs typeface="Times New Roman" panose="02020603050405020304" pitchFamily="18" charset="0"/>
              </a:rPr>
              <a:t>Making data engaging and easily digestible</a:t>
            </a:r>
          </a:p>
          <a:p>
            <a:pPr algn="l" fontAlgn="base">
              <a:lnSpc>
                <a:spcPct val="150000"/>
              </a:lnSpc>
              <a:buFont typeface="Arial" panose="020B0604020202020204" pitchFamily="34" charset="0"/>
              <a:buChar char="•"/>
            </a:pPr>
            <a:r>
              <a:rPr lang="en-US" sz="3200" b="0" i="0" dirty="0">
                <a:solidFill>
                  <a:srgbClr val="373737"/>
                </a:solidFill>
                <a:effectLst/>
                <a:latin typeface="Times New Roman" panose="02020603050405020304" pitchFamily="18" charset="0"/>
                <a:cs typeface="Times New Roman" panose="02020603050405020304" pitchFamily="18" charset="0"/>
              </a:rPr>
              <a:t>Identifying trends and outliers within a set of data</a:t>
            </a:r>
          </a:p>
          <a:p>
            <a:pPr algn="l" fontAlgn="base">
              <a:lnSpc>
                <a:spcPct val="150000"/>
              </a:lnSpc>
              <a:buFont typeface="Arial" panose="020B0604020202020204" pitchFamily="34" charset="0"/>
              <a:buChar char="•"/>
            </a:pPr>
            <a:r>
              <a:rPr lang="en-US" sz="3200" b="0" i="0" dirty="0">
                <a:solidFill>
                  <a:srgbClr val="373737"/>
                </a:solidFill>
                <a:effectLst/>
                <a:latin typeface="Times New Roman" panose="02020603050405020304" pitchFamily="18" charset="0"/>
                <a:cs typeface="Times New Roman" panose="02020603050405020304" pitchFamily="18" charset="0"/>
              </a:rPr>
              <a:t>Telling a story found within the data</a:t>
            </a:r>
          </a:p>
          <a:p>
            <a:pPr algn="l" fontAlgn="base">
              <a:lnSpc>
                <a:spcPct val="150000"/>
              </a:lnSpc>
              <a:buFont typeface="Arial" panose="020B0604020202020204" pitchFamily="34" charset="0"/>
              <a:buChar char="•"/>
            </a:pPr>
            <a:r>
              <a:rPr lang="en-US" sz="3200" b="0" i="0" dirty="0">
                <a:solidFill>
                  <a:srgbClr val="373737"/>
                </a:solidFill>
                <a:effectLst/>
                <a:latin typeface="Times New Roman" panose="02020603050405020304" pitchFamily="18" charset="0"/>
                <a:cs typeface="Times New Roman" panose="02020603050405020304" pitchFamily="18" charset="0"/>
              </a:rPr>
              <a:t>Reinforcing an argument or opinion</a:t>
            </a:r>
          </a:p>
          <a:p>
            <a:pPr algn="l" fontAlgn="base">
              <a:lnSpc>
                <a:spcPct val="150000"/>
              </a:lnSpc>
              <a:buFont typeface="Arial" panose="020B0604020202020204" pitchFamily="34" charset="0"/>
              <a:buChar char="•"/>
            </a:pPr>
            <a:r>
              <a:rPr lang="en-US" sz="3200" b="0" i="0" dirty="0">
                <a:solidFill>
                  <a:srgbClr val="373737"/>
                </a:solidFill>
                <a:effectLst/>
                <a:latin typeface="Times New Roman" panose="02020603050405020304" pitchFamily="18" charset="0"/>
                <a:cs typeface="Times New Roman" panose="02020603050405020304" pitchFamily="18" charset="0"/>
              </a:rPr>
              <a:t>Highlighting the important parts of a set of data</a:t>
            </a:r>
          </a:p>
        </p:txBody>
      </p:sp>
    </p:spTree>
    <p:extLst>
      <p:ext uri="{BB962C8B-B14F-4D97-AF65-F5344CB8AC3E}">
        <p14:creationId xmlns:p14="http://schemas.microsoft.com/office/powerpoint/2010/main" val="4260139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F21A3D-2E0B-441E-9952-7A4F0F488760}"/>
              </a:ext>
            </a:extLst>
          </p:cNvPr>
          <p:cNvSpPr txBox="1"/>
          <p:nvPr/>
        </p:nvSpPr>
        <p:spPr>
          <a:xfrm>
            <a:off x="942109" y="806395"/>
            <a:ext cx="4862946" cy="4832092"/>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infographic types:</a:t>
            </a:r>
          </a:p>
          <a:p>
            <a:endParaRPr lang="en-US" sz="28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Statistical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Informational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Timeline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Process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Geographic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Comparison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Hierarchical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List infographics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Resume infographics</a:t>
            </a:r>
          </a:p>
        </p:txBody>
      </p:sp>
      <p:sp>
        <p:nvSpPr>
          <p:cNvPr id="5" name="TextBox 4">
            <a:extLst>
              <a:ext uri="{FF2B5EF4-FFF2-40B4-BE49-F238E27FC236}">
                <a16:creationId xmlns:a16="http://schemas.microsoft.com/office/drawing/2014/main" id="{58E6F2D8-321A-4DEC-8841-A935810C6E89}"/>
              </a:ext>
            </a:extLst>
          </p:cNvPr>
          <p:cNvSpPr txBox="1"/>
          <p:nvPr/>
        </p:nvSpPr>
        <p:spPr>
          <a:xfrm>
            <a:off x="5805055" y="806395"/>
            <a:ext cx="6096000" cy="5693866"/>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the most common types of charts are:</a:t>
            </a:r>
          </a:p>
          <a:p>
            <a:endParaRPr lang="en-US" sz="28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Bar graphs/charts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Line charts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Pie charts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Bubble charts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Stacked bar charts</a:t>
            </a:r>
          </a:p>
          <a:p>
            <a:pPr marL="342900" indent="-342900">
              <a:buFont typeface="+mj-lt"/>
              <a:buAutoNum type="arabicPeriod"/>
            </a:pPr>
            <a:r>
              <a:rPr lang="en-US" sz="2800" dirty="0" err="1">
                <a:latin typeface="Times New Roman" panose="02020603050405020304" pitchFamily="18" charset="0"/>
                <a:cs typeface="Times New Roman" panose="02020603050405020304" pitchFamily="18" charset="0"/>
              </a:rPr>
              <a:t>Treemaps</a:t>
            </a:r>
            <a:endParaRPr lang="en-US" sz="28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Word clouds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Pictographs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Area charts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Scatter plot charts</a:t>
            </a:r>
          </a:p>
          <a:p>
            <a:pPr marL="342900" indent="-342900">
              <a:buFont typeface="+mj-lt"/>
              <a:buAutoNum type="arabicPeriod"/>
            </a:pPr>
            <a:r>
              <a:rPr lang="en-US" sz="2800" dirty="0">
                <a:latin typeface="Times New Roman" panose="02020603050405020304" pitchFamily="18" charset="0"/>
                <a:cs typeface="Times New Roman" panose="02020603050405020304" pitchFamily="18" charset="0"/>
              </a:rPr>
              <a:t>Multi-series charts</a:t>
            </a:r>
          </a:p>
        </p:txBody>
      </p:sp>
    </p:spTree>
    <p:extLst>
      <p:ext uri="{BB962C8B-B14F-4D97-AF65-F5344CB8AC3E}">
        <p14:creationId xmlns:p14="http://schemas.microsoft.com/office/powerpoint/2010/main" val="918134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C1BE86-8DE9-41B4-A747-4BC3227CEE07}"/>
              </a:ext>
            </a:extLst>
          </p:cNvPr>
          <p:cNvSpPr txBox="1"/>
          <p:nvPr/>
        </p:nvSpPr>
        <p:spPr>
          <a:xfrm>
            <a:off x="900545" y="737167"/>
            <a:ext cx="10432473" cy="5262979"/>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the most common types of diagrams are:</a:t>
            </a:r>
          </a:p>
          <a:p>
            <a:endParaRPr lang="en-US" sz="28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Flowcharts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Mind maps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Venn diagrams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Tree diagrams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SWOT analysis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Fishbone diagrams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Histograms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Wireframes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Site maps</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Use case diagrams</a:t>
            </a:r>
          </a:p>
        </p:txBody>
      </p:sp>
    </p:spTree>
    <p:extLst>
      <p:ext uri="{BB962C8B-B14F-4D97-AF65-F5344CB8AC3E}">
        <p14:creationId xmlns:p14="http://schemas.microsoft.com/office/powerpoint/2010/main" val="821013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F008DEF-866C-40D1-8109-81B9A8B268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401904"/>
            <a:ext cx="11208328" cy="6165151"/>
          </a:xfrm>
          <a:prstGeom prst="rect">
            <a:avLst/>
          </a:prstGeom>
        </p:spPr>
      </p:pic>
    </p:spTree>
    <p:extLst>
      <p:ext uri="{BB962C8B-B14F-4D97-AF65-F5344CB8AC3E}">
        <p14:creationId xmlns:p14="http://schemas.microsoft.com/office/powerpoint/2010/main" val="402964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BECC488-943F-4598-9A42-E14AE75CB3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308" y="367578"/>
            <a:ext cx="11042073" cy="6067425"/>
          </a:xfrm>
          <a:prstGeom prst="rect">
            <a:avLst/>
          </a:prstGeom>
        </p:spPr>
      </p:pic>
    </p:spTree>
    <p:extLst>
      <p:ext uri="{BB962C8B-B14F-4D97-AF65-F5344CB8AC3E}">
        <p14:creationId xmlns:p14="http://schemas.microsoft.com/office/powerpoint/2010/main" val="3448390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36F48A8-C9C7-4442-A413-E315DD8EA9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123" y="96982"/>
            <a:ext cx="10869422" cy="6580909"/>
          </a:xfrm>
          <a:prstGeom prst="rect">
            <a:avLst/>
          </a:prstGeom>
        </p:spPr>
      </p:pic>
    </p:spTree>
    <p:extLst>
      <p:ext uri="{BB962C8B-B14F-4D97-AF65-F5344CB8AC3E}">
        <p14:creationId xmlns:p14="http://schemas.microsoft.com/office/powerpoint/2010/main" val="3959201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0CE861-DD29-4775-9833-521D2E0AB7DC}"/>
              </a:ext>
            </a:extLst>
          </p:cNvPr>
          <p:cNvSpPr txBox="1"/>
          <p:nvPr/>
        </p:nvSpPr>
        <p:spPr>
          <a:xfrm>
            <a:off x="1233055" y="778455"/>
            <a:ext cx="10224654" cy="3046988"/>
          </a:xfrm>
          <a:prstGeom prst="rect">
            <a:avLst/>
          </a:prstGeom>
          <a:noFill/>
        </p:spPr>
        <p:txBody>
          <a:bodyPr wrap="square">
            <a:spAutoFit/>
          </a:bodyPr>
          <a:lstStyle/>
          <a:p>
            <a:pPr algn="ctr"/>
            <a:r>
              <a:rPr lang="en-US" sz="3200" dirty="0">
                <a:latin typeface="Times New Roman" panose="02020603050405020304" pitchFamily="18" charset="0"/>
                <a:cs typeface="Times New Roman" panose="02020603050405020304" pitchFamily="18" charset="0"/>
              </a:rPr>
              <a:t>Types of Color Palette</a:t>
            </a:r>
          </a:p>
          <a:p>
            <a:r>
              <a:rPr lang="en-US" sz="3200" dirty="0">
                <a:latin typeface="Times New Roman" panose="02020603050405020304" pitchFamily="18" charset="0"/>
                <a:cs typeface="Times New Roman" panose="02020603050405020304" pitchFamily="18" charset="0"/>
              </a:rPr>
              <a:t>Three major types of color palette exist for data visualization:</a:t>
            </a:r>
          </a:p>
          <a:p>
            <a:endParaRPr lang="en-US" sz="32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Qualitative palettes</a:t>
            </a:r>
          </a:p>
          <a:p>
            <a:pPr marL="457200" indent="-457200">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Sequential palettes</a:t>
            </a:r>
          </a:p>
          <a:p>
            <a:pPr marL="457200" indent="-457200">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Diverging palettes</a:t>
            </a:r>
          </a:p>
        </p:txBody>
      </p:sp>
    </p:spTree>
    <p:extLst>
      <p:ext uri="{BB962C8B-B14F-4D97-AF65-F5344CB8AC3E}">
        <p14:creationId xmlns:p14="http://schemas.microsoft.com/office/powerpoint/2010/main" val="1227088129"/>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134</TotalTime>
  <Words>462</Words>
  <Application>Microsoft Office PowerPoint</Application>
  <PresentationFormat>Widescreen</PresentationFormat>
  <Paragraphs>63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thurein</dc:creator>
  <cp:lastModifiedBy>thurein</cp:lastModifiedBy>
  <cp:revision>2</cp:revision>
  <dcterms:created xsi:type="dcterms:W3CDTF">2023-03-10T07:58:18Z</dcterms:created>
  <dcterms:modified xsi:type="dcterms:W3CDTF">2023-03-16T11:42:31Z</dcterms:modified>
</cp:coreProperties>
</file>