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9" r:id="rId2"/>
    <p:sldId id="261" r:id="rId3"/>
    <p:sldId id="262" r:id="rId4"/>
    <p:sldId id="263" r:id="rId5"/>
    <p:sldId id="267" r:id="rId6"/>
    <p:sldId id="270" r:id="rId7"/>
    <p:sldId id="256" r:id="rId8"/>
    <p:sldId id="265" r:id="rId9"/>
    <p:sldId id="257" r:id="rId10"/>
    <p:sldId id="258" r:id="rId11"/>
    <p:sldId id="271" r:id="rId12"/>
    <p:sldId id="260" r:id="rId13"/>
    <p:sldId id="272" r:id="rId14"/>
    <p:sldId id="273" r:id="rId15"/>
    <p:sldId id="274" r:id="rId16"/>
    <p:sldId id="264" r:id="rId17"/>
    <p:sldId id="266" r:id="rId18"/>
  </p:sldIdLst>
  <p:sldSz cx="12192000" cy="6858000"/>
  <p:notesSz cx="6858000" cy="9144000"/>
  <p:defaultTextStyle>
    <a:defPPr>
      <a:defRPr lang="en-M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4643"/>
  </p:normalViewPr>
  <p:slideViewPr>
    <p:cSldViewPr snapToGrid="0" snapToObjects="1">
      <p:cViewPr varScale="1">
        <p:scale>
          <a:sx n="78" d="100"/>
          <a:sy n="78" d="100"/>
        </p:scale>
        <p:origin x="208" y="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M"/>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26F309-7129-6147-A587-E8684F394C42}" type="datetimeFigureOut">
              <a:rPr lang="en-MM" smtClean="0"/>
              <a:t>2/3/23</a:t>
            </a:fld>
            <a:endParaRPr lang="en-MM"/>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M"/>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M"/>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37B8E-6391-AC4E-98C2-9730CF9AB679}" type="slidenum">
              <a:rPr lang="en-MM" smtClean="0"/>
              <a:t>‹#›</a:t>
            </a:fld>
            <a:endParaRPr lang="en-MM"/>
          </a:p>
        </p:txBody>
      </p:sp>
    </p:spTree>
    <p:extLst>
      <p:ext uri="{BB962C8B-B14F-4D97-AF65-F5344CB8AC3E}">
        <p14:creationId xmlns:p14="http://schemas.microsoft.com/office/powerpoint/2010/main" val="4286449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template can be used as a starter file to give updates for project</a:t>
            </a:r>
            <a:r>
              <a:rPr lang="en-US" baseline="0" dirty="0"/>
              <a:t> milestones.</a:t>
            </a:r>
            <a:endParaRPr lang="en-US" dirty="0"/>
          </a:p>
          <a:p>
            <a:endParaRPr lang="en-US" baseline="0" dirty="0"/>
          </a:p>
          <a:p>
            <a:pPr lvl="0"/>
            <a:r>
              <a:rPr lang="en-US" sz="1000" b="1" dirty="0"/>
              <a:t>Sections</a:t>
            </a:r>
            <a:endParaRPr lang="en-US" sz="1000" b="0" dirty="0"/>
          </a:p>
          <a:p>
            <a:pPr lvl="0"/>
            <a:r>
              <a:rPr lang="en-US" sz="1000" b="0" dirty="0"/>
              <a:t>Right-click on a slide to add sections.</a:t>
            </a:r>
            <a:r>
              <a:rPr lang="en-US" sz="1000" b="0" baseline="0" dirty="0"/>
              <a:t> Sections can help to organize your slides or facilitate collaboration between multiple authors.</a:t>
            </a:r>
            <a:endParaRPr lang="en-US" sz="1000" b="0" dirty="0"/>
          </a:p>
          <a:p>
            <a:pPr lvl="0"/>
            <a:endParaRPr lang="en-US" sz="1000" b="1" dirty="0"/>
          </a:p>
          <a:p>
            <a:pPr lvl="0"/>
            <a:r>
              <a:rPr lang="en-US" sz="1000" b="1" dirty="0"/>
              <a:t>Notes</a:t>
            </a:r>
          </a:p>
          <a:p>
            <a:pPr lvl="0"/>
            <a:r>
              <a:rPr lang="en-US" sz="1000" dirty="0"/>
              <a:t>Use the Notes section for delivery notes or to provide additional details for the audience.</a:t>
            </a:r>
            <a:r>
              <a:rPr lang="en-US" sz="1000" baseline="0" dirty="0"/>
              <a:t> View these notes in Presentation View during your presentation. </a:t>
            </a:r>
          </a:p>
          <a:p>
            <a:pPr lvl="0">
              <a:buFontTx/>
              <a:buNone/>
            </a:pPr>
            <a:r>
              <a:rPr lang="en-US" sz="1000" dirty="0"/>
              <a:t>Keep in mind the font size (important for accessibility, visibility, videotaping, and online production)</a:t>
            </a:r>
          </a:p>
          <a:p>
            <a:pPr lvl="0"/>
            <a:endParaRPr lang="en-US" sz="1000" dirty="0"/>
          </a:p>
          <a:p>
            <a:pPr lvl="0">
              <a:buFontTx/>
              <a:buNone/>
            </a:pPr>
            <a:r>
              <a:rPr lang="en-US" sz="1000" b="1" dirty="0"/>
              <a:t>Coordinated colors </a:t>
            </a:r>
          </a:p>
          <a:p>
            <a:pPr lvl="0">
              <a:buFontTx/>
              <a:buNone/>
            </a:pPr>
            <a:r>
              <a:rPr lang="en-US" sz="1000" dirty="0"/>
              <a:t>Pay particular attention to the graphs, charts, and text boxes.</a:t>
            </a:r>
            <a:r>
              <a:rPr lang="en-US" sz="1000" baseline="0" dirty="0"/>
              <a:t> </a:t>
            </a:r>
            <a:endParaRPr lang="en-US" sz="1000" dirty="0"/>
          </a:p>
          <a:p>
            <a:pPr lvl="0"/>
            <a:r>
              <a:rPr lang="en-US" sz="1000" dirty="0"/>
              <a:t>Consider that attendees will print in black and white or </a:t>
            </a:r>
            <a:r>
              <a:rPr lang="en-US" sz="1000" dirty="0" err="1"/>
              <a:t>grayscale</a:t>
            </a:r>
            <a:r>
              <a:rPr lang="en-US" sz="1000" dirty="0"/>
              <a:t>. Run a test print to make sure your colors work when printed in pure black and white and </a:t>
            </a:r>
            <a:r>
              <a:rPr lang="en-US" sz="1000" dirty="0" err="1"/>
              <a:t>grayscale</a:t>
            </a:r>
            <a:r>
              <a:rPr lang="en-US" sz="1000" dirty="0"/>
              <a:t>.</a:t>
            </a:r>
          </a:p>
          <a:p>
            <a:pPr lvl="0">
              <a:buFontTx/>
              <a:buNone/>
            </a:pPr>
            <a:endParaRPr lang="en-US" sz="1000" dirty="0"/>
          </a:p>
          <a:p>
            <a:pPr lvl="0">
              <a:buFontTx/>
              <a:buNone/>
            </a:pPr>
            <a:r>
              <a:rPr lang="en-US" sz="1000" b="1" dirty="0"/>
              <a:t>Graphics, tables, and graphs</a:t>
            </a:r>
          </a:p>
          <a:p>
            <a:pPr lvl="0"/>
            <a:r>
              <a:rPr lang="en-US" sz="1000" dirty="0"/>
              <a:t>Keep it simple: If possible, use consistent, non-distracting styles and colors.</a:t>
            </a:r>
          </a:p>
          <a:p>
            <a:pPr lvl="0"/>
            <a:r>
              <a:rPr lang="en-US" sz="1000" dirty="0"/>
              <a:t>Label all graphs and tables.</a:t>
            </a:r>
          </a:p>
          <a:p>
            <a:endParaRPr lang="en-US" dirty="0"/>
          </a:p>
          <a:p>
            <a:endParaRPr lang="en-US"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1</a:t>
            </a:fld>
            <a:endParaRPr lang="en-US"/>
          </a:p>
        </p:txBody>
      </p:sp>
    </p:spTree>
    <p:extLst>
      <p:ext uri="{BB962C8B-B14F-4D97-AF65-F5344CB8AC3E}">
        <p14:creationId xmlns:p14="http://schemas.microsoft.com/office/powerpoint/2010/main" val="858597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is the project</a:t>
            </a:r>
            <a:r>
              <a:rPr lang="en-US" baseline="0" dirty="0"/>
              <a:t> about?</a:t>
            </a:r>
          </a:p>
          <a:p>
            <a:r>
              <a:rPr lang="en-US" dirty="0"/>
              <a:t>Define</a:t>
            </a:r>
            <a:r>
              <a:rPr lang="en-US" baseline="0" dirty="0"/>
              <a:t> the goal of this project</a:t>
            </a:r>
          </a:p>
          <a:p>
            <a:pPr lvl="1"/>
            <a:r>
              <a:rPr lang="en-US" dirty="0"/>
              <a:t>Is it similar to projects in the past or is it a new effort?</a:t>
            </a:r>
          </a:p>
          <a:p>
            <a:r>
              <a:rPr lang="en-US" baseline="0" dirty="0"/>
              <a:t>Define the scope of this project</a:t>
            </a:r>
          </a:p>
          <a:p>
            <a:pPr lvl="1"/>
            <a:r>
              <a:rPr lang="en-US" baseline="0" dirty="0"/>
              <a:t>Is it an independent project or is it related to other projects?</a:t>
            </a:r>
          </a:p>
          <a:p>
            <a:pPr lvl="0"/>
            <a:endParaRPr lang="en-US" baseline="0" dirty="0"/>
          </a:p>
          <a:p>
            <a:pPr lvl="0"/>
            <a:r>
              <a:rPr lang="en-US" baseline="0" dirty="0"/>
              <a:t>* Note that this slide is not necessary for weekly status meetings</a:t>
            </a:r>
            <a:endParaRPr lang="en-US" dirty="0"/>
          </a:p>
          <a:p>
            <a:endParaRPr lang="en-US"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2</a:t>
            </a:fld>
            <a:endParaRPr lang="en-US"/>
          </a:p>
        </p:txBody>
      </p:sp>
    </p:spTree>
    <p:extLst>
      <p:ext uri="{BB962C8B-B14F-4D97-AF65-F5344CB8AC3E}">
        <p14:creationId xmlns:p14="http://schemas.microsoft.com/office/powerpoint/2010/main" val="3899927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None/>
            </a:pPr>
            <a:r>
              <a:rPr lang="en-US" dirty="0"/>
              <a:t>* If any of</a:t>
            </a:r>
            <a:r>
              <a:rPr lang="en-US" baseline="0" dirty="0"/>
              <a:t> these issues caused a schedule delay or need to be discussed further, include details in next slide.</a:t>
            </a:r>
          </a:p>
          <a:p>
            <a:pPr>
              <a:buFont typeface="Arial" charset="0"/>
              <a:buNone/>
            </a:pPr>
            <a:endParaRPr lang="en-US" baseline="0"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3</a:t>
            </a:fld>
            <a:endParaRPr lang="en-US"/>
          </a:p>
        </p:txBody>
      </p:sp>
    </p:spTree>
    <p:extLst>
      <p:ext uri="{BB962C8B-B14F-4D97-AF65-F5344CB8AC3E}">
        <p14:creationId xmlns:p14="http://schemas.microsoft.com/office/powerpoint/2010/main" val="946127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Duplicate this slide as necessary if there is more than one issue.</a:t>
            </a:r>
          </a:p>
          <a:p>
            <a:r>
              <a:rPr lang="en-US" dirty="0"/>
              <a:t>This and related slides</a:t>
            </a:r>
            <a:r>
              <a:rPr lang="en-US" baseline="0" dirty="0"/>
              <a:t> can be moved to the appendix or hidden if necessary.</a:t>
            </a:r>
            <a:endParaRPr lang="en-US"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4</a:t>
            </a:fld>
            <a:endParaRPr lang="en-US"/>
          </a:p>
        </p:txBody>
      </p:sp>
    </p:spTree>
    <p:extLst>
      <p:ext uri="{BB962C8B-B14F-4D97-AF65-F5344CB8AC3E}">
        <p14:creationId xmlns:p14="http://schemas.microsoft.com/office/powerpoint/2010/main" val="1225184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6</a:t>
            </a:fld>
            <a:endParaRPr lang="en-US"/>
          </a:p>
        </p:txBody>
      </p:sp>
    </p:spTree>
    <p:extLst>
      <p:ext uri="{BB962C8B-B14F-4D97-AF65-F5344CB8AC3E}">
        <p14:creationId xmlns:p14="http://schemas.microsoft.com/office/powerpoint/2010/main" val="291248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dirty="0"/>
          </a:p>
        </p:txBody>
      </p:sp>
      <p:sp>
        <p:nvSpPr>
          <p:cNvPr id="4" name="Slide Number Placeholder 3"/>
          <p:cNvSpPr>
            <a:spLocks noGrp="1"/>
          </p:cNvSpPr>
          <p:nvPr>
            <p:ph type="sldNum" sz="quarter" idx="10"/>
          </p:nvPr>
        </p:nvSpPr>
        <p:spPr/>
        <p:txBody>
          <a:bodyPr/>
          <a:lstStyle/>
          <a:p>
            <a:fld id="{DFB14063-C1A3-49B3-84EA-AC3BB95D400E}" type="slidenum">
              <a:rPr lang="en-US" smtClean="0"/>
              <a:t>7</a:t>
            </a:fld>
            <a:endParaRPr lang="en-US"/>
          </a:p>
        </p:txBody>
      </p:sp>
    </p:spTree>
    <p:extLst>
      <p:ext uri="{BB962C8B-B14F-4D97-AF65-F5344CB8AC3E}">
        <p14:creationId xmlns:p14="http://schemas.microsoft.com/office/powerpoint/2010/main" val="2998874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dirty="0"/>
          </a:p>
        </p:txBody>
      </p:sp>
      <p:sp>
        <p:nvSpPr>
          <p:cNvPr id="4" name="Slide Number Placeholder 3"/>
          <p:cNvSpPr>
            <a:spLocks noGrp="1"/>
          </p:cNvSpPr>
          <p:nvPr>
            <p:ph type="sldNum" sz="quarter" idx="10"/>
          </p:nvPr>
        </p:nvSpPr>
        <p:spPr/>
        <p:txBody>
          <a:bodyPr/>
          <a:lstStyle/>
          <a:p>
            <a:fld id="{DFB14063-C1A3-49B3-84EA-AC3BB95D400E}" type="slidenum">
              <a:rPr lang="en-US" smtClean="0"/>
              <a:t>8</a:t>
            </a:fld>
            <a:endParaRPr lang="en-US"/>
          </a:p>
        </p:txBody>
      </p:sp>
    </p:spTree>
    <p:extLst>
      <p:ext uri="{BB962C8B-B14F-4D97-AF65-F5344CB8AC3E}">
        <p14:creationId xmlns:p14="http://schemas.microsoft.com/office/powerpoint/2010/main" val="222428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81EA0-1641-D648-9D00-6BD52E8EEE7C}"/>
              </a:ext>
            </a:extLst>
          </p:cNvPr>
          <p:cNvSpPr>
            <a:spLocks noGrp="1"/>
          </p:cNvSpPr>
          <p:nvPr>
            <p:ph type="ctrTitle"/>
          </p:nvPr>
        </p:nvSpPr>
        <p:spPr>
          <a:xfrm>
            <a:off x="1524000" y="1122363"/>
            <a:ext cx="9144000" cy="2387600"/>
          </a:xfrm>
        </p:spPr>
        <p:txBody>
          <a:bodyPr anchor="b"/>
          <a:lstStyle>
            <a:lvl1pPr algn="ctr">
              <a:defRPr sz="6000" b="0" i="0">
                <a:latin typeface="Times New Roman" panose="02020603050405020304" pitchFamily="18" charset="0"/>
                <a:cs typeface="Times New Roman" panose="02020603050405020304" pitchFamily="18" charset="0"/>
              </a:defRPr>
            </a:lvl1pPr>
          </a:lstStyle>
          <a:p>
            <a:r>
              <a:rPr lang="en-US" dirty="0"/>
              <a:t>Click to edit Master title style</a:t>
            </a:r>
            <a:endParaRPr lang="en-MM" dirty="0"/>
          </a:p>
        </p:txBody>
      </p:sp>
      <p:sp>
        <p:nvSpPr>
          <p:cNvPr id="3" name="Subtitle 2">
            <a:extLst>
              <a:ext uri="{FF2B5EF4-FFF2-40B4-BE49-F238E27FC236}">
                <a16:creationId xmlns:a16="http://schemas.microsoft.com/office/drawing/2014/main" id="{7C9F1C68-692B-D44A-AEDA-50109E37011F}"/>
              </a:ext>
            </a:extLst>
          </p:cNvPr>
          <p:cNvSpPr>
            <a:spLocks noGrp="1"/>
          </p:cNvSpPr>
          <p:nvPr>
            <p:ph type="subTitle" idx="1"/>
          </p:nvPr>
        </p:nvSpPr>
        <p:spPr>
          <a:xfrm>
            <a:off x="1524000" y="3602038"/>
            <a:ext cx="9144000" cy="1655762"/>
          </a:xfrm>
        </p:spPr>
        <p:txBody>
          <a:bodyPr/>
          <a:lstStyle>
            <a:lvl1pPr marL="0" indent="0" algn="ctr">
              <a:buNone/>
              <a:defRPr sz="2400" b="0" i="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MM" dirty="0"/>
          </a:p>
        </p:txBody>
      </p:sp>
      <p:sp>
        <p:nvSpPr>
          <p:cNvPr id="4" name="Date Placeholder 3">
            <a:extLst>
              <a:ext uri="{FF2B5EF4-FFF2-40B4-BE49-F238E27FC236}">
                <a16:creationId xmlns:a16="http://schemas.microsoft.com/office/drawing/2014/main" id="{069319A2-A051-7744-BED8-9D1593E11EAD}"/>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5" name="Footer Placeholder 4">
            <a:extLst>
              <a:ext uri="{FF2B5EF4-FFF2-40B4-BE49-F238E27FC236}">
                <a16:creationId xmlns:a16="http://schemas.microsoft.com/office/drawing/2014/main" id="{C752C9C8-FCCB-AA44-B2C8-59D7D5EC0BDB}"/>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5E2EE436-35CB-0745-8FC8-DEBEDE98F49A}"/>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948318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66A5A-7129-CA44-AE00-1371C2CBFBCA}"/>
              </a:ext>
            </a:extLst>
          </p:cNvPr>
          <p:cNvSpPr>
            <a:spLocks noGrp="1"/>
          </p:cNvSpPr>
          <p:nvPr>
            <p:ph type="title"/>
          </p:nvPr>
        </p:nvSpPr>
        <p:spPr/>
        <p:txBody>
          <a:bodyPr/>
          <a:lstStyle/>
          <a:p>
            <a:r>
              <a:rPr lang="en-US"/>
              <a:t>Click to edit Master title style</a:t>
            </a:r>
            <a:endParaRPr lang="en-MM"/>
          </a:p>
        </p:txBody>
      </p:sp>
      <p:sp>
        <p:nvSpPr>
          <p:cNvPr id="3" name="Vertical Text Placeholder 2">
            <a:extLst>
              <a:ext uri="{FF2B5EF4-FFF2-40B4-BE49-F238E27FC236}">
                <a16:creationId xmlns:a16="http://schemas.microsoft.com/office/drawing/2014/main" id="{4E5E9469-8907-464F-89BD-BDA86AD6B7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Date Placeholder 3">
            <a:extLst>
              <a:ext uri="{FF2B5EF4-FFF2-40B4-BE49-F238E27FC236}">
                <a16:creationId xmlns:a16="http://schemas.microsoft.com/office/drawing/2014/main" id="{33A0D8E1-8B7B-744A-99B8-C1829C3443C8}"/>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5" name="Footer Placeholder 4">
            <a:extLst>
              <a:ext uri="{FF2B5EF4-FFF2-40B4-BE49-F238E27FC236}">
                <a16:creationId xmlns:a16="http://schemas.microsoft.com/office/drawing/2014/main" id="{BFE830A2-E095-DB46-AAF5-711A51533004}"/>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2BE50E2A-AA77-D14C-8748-CF85CEDEFFA8}"/>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232504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AE7D15-3129-8147-98B9-7DAF379328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M"/>
          </a:p>
        </p:txBody>
      </p:sp>
      <p:sp>
        <p:nvSpPr>
          <p:cNvPr id="3" name="Vertical Text Placeholder 2">
            <a:extLst>
              <a:ext uri="{FF2B5EF4-FFF2-40B4-BE49-F238E27FC236}">
                <a16:creationId xmlns:a16="http://schemas.microsoft.com/office/drawing/2014/main" id="{3F6DB34C-6D63-3C4E-BC05-CE5B6DA839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Date Placeholder 3">
            <a:extLst>
              <a:ext uri="{FF2B5EF4-FFF2-40B4-BE49-F238E27FC236}">
                <a16:creationId xmlns:a16="http://schemas.microsoft.com/office/drawing/2014/main" id="{7A766E2F-C8F9-1942-BA4E-DDF1CB949110}"/>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5" name="Footer Placeholder 4">
            <a:extLst>
              <a:ext uri="{FF2B5EF4-FFF2-40B4-BE49-F238E27FC236}">
                <a16:creationId xmlns:a16="http://schemas.microsoft.com/office/drawing/2014/main" id="{3A0ED2F0-E23F-AE47-BD97-75ED219513EC}"/>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9F8B707A-B0E9-1449-8445-2EBE4D1D1680}"/>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1308051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87B1D-EEA4-414E-BFD2-2B674FDD4398}"/>
              </a:ext>
            </a:extLst>
          </p:cNvPr>
          <p:cNvSpPr>
            <a:spLocks noGrp="1"/>
          </p:cNvSpPr>
          <p:nvPr>
            <p:ph type="title"/>
          </p:nvPr>
        </p:nvSpPr>
        <p:spPr/>
        <p:txBody>
          <a:bodyPr/>
          <a:lstStyle/>
          <a:p>
            <a:r>
              <a:rPr lang="en-US"/>
              <a:t>Click to edit Master title style</a:t>
            </a:r>
            <a:endParaRPr lang="en-MM"/>
          </a:p>
        </p:txBody>
      </p:sp>
      <p:sp>
        <p:nvSpPr>
          <p:cNvPr id="3" name="Content Placeholder 2">
            <a:extLst>
              <a:ext uri="{FF2B5EF4-FFF2-40B4-BE49-F238E27FC236}">
                <a16:creationId xmlns:a16="http://schemas.microsoft.com/office/drawing/2014/main" id="{0B894522-2F59-4447-AF05-726C6EDA1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Date Placeholder 3">
            <a:extLst>
              <a:ext uri="{FF2B5EF4-FFF2-40B4-BE49-F238E27FC236}">
                <a16:creationId xmlns:a16="http://schemas.microsoft.com/office/drawing/2014/main" id="{1AF17CAB-4A6A-5F44-9635-96E5B183DAE2}"/>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5" name="Footer Placeholder 4">
            <a:extLst>
              <a:ext uri="{FF2B5EF4-FFF2-40B4-BE49-F238E27FC236}">
                <a16:creationId xmlns:a16="http://schemas.microsoft.com/office/drawing/2014/main" id="{9712A0CB-B64D-5044-B793-BF2BC0462B80}"/>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A6484DBF-2C05-9548-A8BA-0E7F03F2EEC9}"/>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3014167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978FD-8F2B-424E-894D-BA0EBC3A1E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M"/>
          </a:p>
        </p:txBody>
      </p:sp>
      <p:sp>
        <p:nvSpPr>
          <p:cNvPr id="3" name="Text Placeholder 2">
            <a:extLst>
              <a:ext uri="{FF2B5EF4-FFF2-40B4-BE49-F238E27FC236}">
                <a16:creationId xmlns:a16="http://schemas.microsoft.com/office/drawing/2014/main" id="{F7B879B6-1EB6-4F40-BDC8-A107B5A030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FF2C6-A94A-AD43-AFBC-FF4810B248EA}"/>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5" name="Footer Placeholder 4">
            <a:extLst>
              <a:ext uri="{FF2B5EF4-FFF2-40B4-BE49-F238E27FC236}">
                <a16:creationId xmlns:a16="http://schemas.microsoft.com/office/drawing/2014/main" id="{F252C908-C753-7F48-8043-BA4EE0C6AAD5}"/>
              </a:ext>
            </a:extLst>
          </p:cNvPr>
          <p:cNvSpPr>
            <a:spLocks noGrp="1"/>
          </p:cNvSpPr>
          <p:nvPr>
            <p:ph type="ftr" sz="quarter" idx="11"/>
          </p:nvPr>
        </p:nvSpPr>
        <p:spPr/>
        <p:txBody>
          <a:bodyPr/>
          <a:lstStyle/>
          <a:p>
            <a:endParaRPr lang="en-MM"/>
          </a:p>
        </p:txBody>
      </p:sp>
      <p:sp>
        <p:nvSpPr>
          <p:cNvPr id="6" name="Slide Number Placeholder 5">
            <a:extLst>
              <a:ext uri="{FF2B5EF4-FFF2-40B4-BE49-F238E27FC236}">
                <a16:creationId xmlns:a16="http://schemas.microsoft.com/office/drawing/2014/main" id="{8F25CC6D-CB99-714B-89AA-3B6A5B373FA4}"/>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184134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EA84-A461-5544-8208-31EF5A177724}"/>
              </a:ext>
            </a:extLst>
          </p:cNvPr>
          <p:cNvSpPr>
            <a:spLocks noGrp="1"/>
          </p:cNvSpPr>
          <p:nvPr>
            <p:ph type="title"/>
          </p:nvPr>
        </p:nvSpPr>
        <p:spPr/>
        <p:txBody>
          <a:bodyPr/>
          <a:lstStyle/>
          <a:p>
            <a:r>
              <a:rPr lang="en-US"/>
              <a:t>Click to edit Master title style</a:t>
            </a:r>
            <a:endParaRPr lang="en-MM"/>
          </a:p>
        </p:txBody>
      </p:sp>
      <p:sp>
        <p:nvSpPr>
          <p:cNvPr id="3" name="Content Placeholder 2">
            <a:extLst>
              <a:ext uri="{FF2B5EF4-FFF2-40B4-BE49-F238E27FC236}">
                <a16:creationId xmlns:a16="http://schemas.microsoft.com/office/drawing/2014/main" id="{27BFFD67-3C61-3A4B-9EAB-BE679460D0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Content Placeholder 3">
            <a:extLst>
              <a:ext uri="{FF2B5EF4-FFF2-40B4-BE49-F238E27FC236}">
                <a16:creationId xmlns:a16="http://schemas.microsoft.com/office/drawing/2014/main" id="{1455EB7F-D103-AB4F-8627-87D8F0A55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5" name="Date Placeholder 4">
            <a:extLst>
              <a:ext uri="{FF2B5EF4-FFF2-40B4-BE49-F238E27FC236}">
                <a16:creationId xmlns:a16="http://schemas.microsoft.com/office/drawing/2014/main" id="{976D8B08-8C44-AD46-940E-84254688B879}"/>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6" name="Footer Placeholder 5">
            <a:extLst>
              <a:ext uri="{FF2B5EF4-FFF2-40B4-BE49-F238E27FC236}">
                <a16:creationId xmlns:a16="http://schemas.microsoft.com/office/drawing/2014/main" id="{3C7F9F9F-1DB8-5047-B576-0C15CCC3ABC2}"/>
              </a:ext>
            </a:extLst>
          </p:cNvPr>
          <p:cNvSpPr>
            <a:spLocks noGrp="1"/>
          </p:cNvSpPr>
          <p:nvPr>
            <p:ph type="ftr" sz="quarter" idx="11"/>
          </p:nvPr>
        </p:nvSpPr>
        <p:spPr/>
        <p:txBody>
          <a:bodyPr/>
          <a:lstStyle/>
          <a:p>
            <a:endParaRPr lang="en-MM"/>
          </a:p>
        </p:txBody>
      </p:sp>
      <p:sp>
        <p:nvSpPr>
          <p:cNvPr id="7" name="Slide Number Placeholder 6">
            <a:extLst>
              <a:ext uri="{FF2B5EF4-FFF2-40B4-BE49-F238E27FC236}">
                <a16:creationId xmlns:a16="http://schemas.microsoft.com/office/drawing/2014/main" id="{B4CA8010-A0A6-5F46-AE2A-ED34103E7048}"/>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392211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BCC9C-35A8-474C-ACBB-F83C61588301}"/>
              </a:ext>
            </a:extLst>
          </p:cNvPr>
          <p:cNvSpPr>
            <a:spLocks noGrp="1"/>
          </p:cNvSpPr>
          <p:nvPr>
            <p:ph type="title"/>
          </p:nvPr>
        </p:nvSpPr>
        <p:spPr>
          <a:xfrm>
            <a:off x="839788" y="365125"/>
            <a:ext cx="10515600" cy="1325563"/>
          </a:xfrm>
        </p:spPr>
        <p:txBody>
          <a:bodyPr/>
          <a:lstStyle/>
          <a:p>
            <a:r>
              <a:rPr lang="en-US"/>
              <a:t>Click to edit Master title style</a:t>
            </a:r>
            <a:endParaRPr lang="en-MM"/>
          </a:p>
        </p:txBody>
      </p:sp>
      <p:sp>
        <p:nvSpPr>
          <p:cNvPr id="3" name="Text Placeholder 2">
            <a:extLst>
              <a:ext uri="{FF2B5EF4-FFF2-40B4-BE49-F238E27FC236}">
                <a16:creationId xmlns:a16="http://schemas.microsoft.com/office/drawing/2014/main" id="{A65A9C6C-7668-CF4E-BB3E-C2CA34FBE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773E4F-5F0F-FC40-942B-F31595573B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5" name="Text Placeholder 4">
            <a:extLst>
              <a:ext uri="{FF2B5EF4-FFF2-40B4-BE49-F238E27FC236}">
                <a16:creationId xmlns:a16="http://schemas.microsoft.com/office/drawing/2014/main" id="{D7473B1E-7E1F-2F43-8160-A341630BB7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FE4421-6328-DF45-A995-110CB11CAB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7" name="Date Placeholder 6">
            <a:extLst>
              <a:ext uri="{FF2B5EF4-FFF2-40B4-BE49-F238E27FC236}">
                <a16:creationId xmlns:a16="http://schemas.microsoft.com/office/drawing/2014/main" id="{BCD322F2-2204-6D4D-BF8F-792C3FD4B98D}"/>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8" name="Footer Placeholder 7">
            <a:extLst>
              <a:ext uri="{FF2B5EF4-FFF2-40B4-BE49-F238E27FC236}">
                <a16:creationId xmlns:a16="http://schemas.microsoft.com/office/drawing/2014/main" id="{7DE8101B-8638-9C44-B453-0013A7CAD7BE}"/>
              </a:ext>
            </a:extLst>
          </p:cNvPr>
          <p:cNvSpPr>
            <a:spLocks noGrp="1"/>
          </p:cNvSpPr>
          <p:nvPr>
            <p:ph type="ftr" sz="quarter" idx="11"/>
          </p:nvPr>
        </p:nvSpPr>
        <p:spPr/>
        <p:txBody>
          <a:bodyPr/>
          <a:lstStyle/>
          <a:p>
            <a:endParaRPr lang="en-MM"/>
          </a:p>
        </p:txBody>
      </p:sp>
      <p:sp>
        <p:nvSpPr>
          <p:cNvPr id="9" name="Slide Number Placeholder 8">
            <a:extLst>
              <a:ext uri="{FF2B5EF4-FFF2-40B4-BE49-F238E27FC236}">
                <a16:creationId xmlns:a16="http://schemas.microsoft.com/office/drawing/2014/main" id="{7CB5070A-91B2-684A-87E8-8D265E0AF273}"/>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102030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2A88C-ABC7-F444-9558-2548DFEC6BE5}"/>
              </a:ext>
            </a:extLst>
          </p:cNvPr>
          <p:cNvSpPr>
            <a:spLocks noGrp="1"/>
          </p:cNvSpPr>
          <p:nvPr>
            <p:ph type="title"/>
          </p:nvPr>
        </p:nvSpPr>
        <p:spPr/>
        <p:txBody>
          <a:bodyPr/>
          <a:lstStyle/>
          <a:p>
            <a:r>
              <a:rPr lang="en-US"/>
              <a:t>Click to edit Master title style</a:t>
            </a:r>
            <a:endParaRPr lang="en-MM"/>
          </a:p>
        </p:txBody>
      </p:sp>
      <p:sp>
        <p:nvSpPr>
          <p:cNvPr id="3" name="Date Placeholder 2">
            <a:extLst>
              <a:ext uri="{FF2B5EF4-FFF2-40B4-BE49-F238E27FC236}">
                <a16:creationId xmlns:a16="http://schemas.microsoft.com/office/drawing/2014/main" id="{A21F0D43-C414-C04D-AF29-547563511FE4}"/>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4" name="Footer Placeholder 3">
            <a:extLst>
              <a:ext uri="{FF2B5EF4-FFF2-40B4-BE49-F238E27FC236}">
                <a16:creationId xmlns:a16="http://schemas.microsoft.com/office/drawing/2014/main" id="{06E08894-8B54-AF4A-9B89-00418533B056}"/>
              </a:ext>
            </a:extLst>
          </p:cNvPr>
          <p:cNvSpPr>
            <a:spLocks noGrp="1"/>
          </p:cNvSpPr>
          <p:nvPr>
            <p:ph type="ftr" sz="quarter" idx="11"/>
          </p:nvPr>
        </p:nvSpPr>
        <p:spPr/>
        <p:txBody>
          <a:bodyPr/>
          <a:lstStyle/>
          <a:p>
            <a:endParaRPr lang="en-MM"/>
          </a:p>
        </p:txBody>
      </p:sp>
      <p:sp>
        <p:nvSpPr>
          <p:cNvPr id="5" name="Slide Number Placeholder 4">
            <a:extLst>
              <a:ext uri="{FF2B5EF4-FFF2-40B4-BE49-F238E27FC236}">
                <a16:creationId xmlns:a16="http://schemas.microsoft.com/office/drawing/2014/main" id="{3532A62C-5B3F-A04D-AEB2-B2D645B16CF6}"/>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57170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13B02A-C402-AD41-9A8C-713E06ED452D}"/>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3" name="Footer Placeholder 2">
            <a:extLst>
              <a:ext uri="{FF2B5EF4-FFF2-40B4-BE49-F238E27FC236}">
                <a16:creationId xmlns:a16="http://schemas.microsoft.com/office/drawing/2014/main" id="{4579F54D-37C5-AD41-A8E0-48C1C8B10A65}"/>
              </a:ext>
            </a:extLst>
          </p:cNvPr>
          <p:cNvSpPr>
            <a:spLocks noGrp="1"/>
          </p:cNvSpPr>
          <p:nvPr>
            <p:ph type="ftr" sz="quarter" idx="11"/>
          </p:nvPr>
        </p:nvSpPr>
        <p:spPr/>
        <p:txBody>
          <a:bodyPr/>
          <a:lstStyle/>
          <a:p>
            <a:endParaRPr lang="en-MM"/>
          </a:p>
        </p:txBody>
      </p:sp>
      <p:sp>
        <p:nvSpPr>
          <p:cNvPr id="4" name="Slide Number Placeholder 3">
            <a:extLst>
              <a:ext uri="{FF2B5EF4-FFF2-40B4-BE49-F238E27FC236}">
                <a16:creationId xmlns:a16="http://schemas.microsoft.com/office/drawing/2014/main" id="{13A50180-6DDC-CA49-A08E-19288877499B}"/>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1650875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158C7-9500-9549-A797-76F3A8528F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M"/>
          </a:p>
        </p:txBody>
      </p:sp>
      <p:sp>
        <p:nvSpPr>
          <p:cNvPr id="3" name="Content Placeholder 2">
            <a:extLst>
              <a:ext uri="{FF2B5EF4-FFF2-40B4-BE49-F238E27FC236}">
                <a16:creationId xmlns:a16="http://schemas.microsoft.com/office/drawing/2014/main" id="{3EDEF9B1-283E-F245-A4FF-7CEFC3F018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M"/>
          </a:p>
        </p:txBody>
      </p:sp>
      <p:sp>
        <p:nvSpPr>
          <p:cNvPr id="4" name="Text Placeholder 3">
            <a:extLst>
              <a:ext uri="{FF2B5EF4-FFF2-40B4-BE49-F238E27FC236}">
                <a16:creationId xmlns:a16="http://schemas.microsoft.com/office/drawing/2014/main" id="{D2E7B08E-6E3D-054B-85C5-774CCA3999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254DA3-D909-3746-9F62-E94221DABEB8}"/>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6" name="Footer Placeholder 5">
            <a:extLst>
              <a:ext uri="{FF2B5EF4-FFF2-40B4-BE49-F238E27FC236}">
                <a16:creationId xmlns:a16="http://schemas.microsoft.com/office/drawing/2014/main" id="{482BF8AD-730A-634D-905A-689799C944AF}"/>
              </a:ext>
            </a:extLst>
          </p:cNvPr>
          <p:cNvSpPr>
            <a:spLocks noGrp="1"/>
          </p:cNvSpPr>
          <p:nvPr>
            <p:ph type="ftr" sz="quarter" idx="11"/>
          </p:nvPr>
        </p:nvSpPr>
        <p:spPr/>
        <p:txBody>
          <a:bodyPr/>
          <a:lstStyle/>
          <a:p>
            <a:endParaRPr lang="en-MM"/>
          </a:p>
        </p:txBody>
      </p:sp>
      <p:sp>
        <p:nvSpPr>
          <p:cNvPr id="7" name="Slide Number Placeholder 6">
            <a:extLst>
              <a:ext uri="{FF2B5EF4-FFF2-40B4-BE49-F238E27FC236}">
                <a16:creationId xmlns:a16="http://schemas.microsoft.com/office/drawing/2014/main" id="{13333497-22D4-1E4D-A52F-5EAEE3AEC9D2}"/>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428170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E0649-F3E0-5A46-A3C9-829FA6B9B6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M"/>
          </a:p>
        </p:txBody>
      </p:sp>
      <p:sp>
        <p:nvSpPr>
          <p:cNvPr id="3" name="Picture Placeholder 2">
            <a:extLst>
              <a:ext uri="{FF2B5EF4-FFF2-40B4-BE49-F238E27FC236}">
                <a16:creationId xmlns:a16="http://schemas.microsoft.com/office/drawing/2014/main" id="{32098FBF-BA2D-1B46-9999-4D979DF0DE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M"/>
          </a:p>
        </p:txBody>
      </p:sp>
      <p:sp>
        <p:nvSpPr>
          <p:cNvPr id="4" name="Text Placeholder 3">
            <a:extLst>
              <a:ext uri="{FF2B5EF4-FFF2-40B4-BE49-F238E27FC236}">
                <a16:creationId xmlns:a16="http://schemas.microsoft.com/office/drawing/2014/main" id="{4597913F-D6D6-074B-A9E3-D51719E558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E2F7C7-4BA7-7941-B3B7-CAF27F22C0F4}"/>
              </a:ext>
            </a:extLst>
          </p:cNvPr>
          <p:cNvSpPr>
            <a:spLocks noGrp="1"/>
          </p:cNvSpPr>
          <p:nvPr>
            <p:ph type="dt" sz="half" idx="10"/>
          </p:nvPr>
        </p:nvSpPr>
        <p:spPr/>
        <p:txBody>
          <a:bodyPr/>
          <a:lstStyle/>
          <a:p>
            <a:fld id="{4F0380FB-6884-954F-A9F0-78D0AE7F25D5}" type="datetimeFigureOut">
              <a:rPr lang="en-MM" smtClean="0"/>
              <a:t>2/3/23</a:t>
            </a:fld>
            <a:endParaRPr lang="en-MM"/>
          </a:p>
        </p:txBody>
      </p:sp>
      <p:sp>
        <p:nvSpPr>
          <p:cNvPr id="6" name="Footer Placeholder 5">
            <a:extLst>
              <a:ext uri="{FF2B5EF4-FFF2-40B4-BE49-F238E27FC236}">
                <a16:creationId xmlns:a16="http://schemas.microsoft.com/office/drawing/2014/main" id="{D54CCBFD-F01C-5647-83A7-6A57F848ABAF}"/>
              </a:ext>
            </a:extLst>
          </p:cNvPr>
          <p:cNvSpPr>
            <a:spLocks noGrp="1"/>
          </p:cNvSpPr>
          <p:nvPr>
            <p:ph type="ftr" sz="quarter" idx="11"/>
          </p:nvPr>
        </p:nvSpPr>
        <p:spPr/>
        <p:txBody>
          <a:bodyPr/>
          <a:lstStyle/>
          <a:p>
            <a:endParaRPr lang="en-MM"/>
          </a:p>
        </p:txBody>
      </p:sp>
      <p:sp>
        <p:nvSpPr>
          <p:cNvPr id="7" name="Slide Number Placeholder 6">
            <a:extLst>
              <a:ext uri="{FF2B5EF4-FFF2-40B4-BE49-F238E27FC236}">
                <a16:creationId xmlns:a16="http://schemas.microsoft.com/office/drawing/2014/main" id="{744BE8EB-053F-4B4D-ADFA-794E403871A7}"/>
              </a:ext>
            </a:extLst>
          </p:cNvPr>
          <p:cNvSpPr>
            <a:spLocks noGrp="1"/>
          </p:cNvSpPr>
          <p:nvPr>
            <p:ph type="sldNum" sz="quarter" idx="12"/>
          </p:nvPr>
        </p:nvSpPr>
        <p:spPr/>
        <p:txBody>
          <a:bodyPr/>
          <a:lstStyle/>
          <a:p>
            <a:fld id="{3CC48329-DDA5-5543-B97D-2C721193F54F}" type="slidenum">
              <a:rPr lang="en-MM" smtClean="0"/>
              <a:t>‹#›</a:t>
            </a:fld>
            <a:endParaRPr lang="en-MM"/>
          </a:p>
        </p:txBody>
      </p:sp>
    </p:spTree>
    <p:extLst>
      <p:ext uri="{BB962C8B-B14F-4D97-AF65-F5344CB8AC3E}">
        <p14:creationId xmlns:p14="http://schemas.microsoft.com/office/powerpoint/2010/main" val="172526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98FFA4-8EC7-7249-9616-D17C16AF90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MM" dirty="0"/>
          </a:p>
        </p:txBody>
      </p:sp>
      <p:sp>
        <p:nvSpPr>
          <p:cNvPr id="3" name="Text Placeholder 2">
            <a:extLst>
              <a:ext uri="{FF2B5EF4-FFF2-40B4-BE49-F238E27FC236}">
                <a16:creationId xmlns:a16="http://schemas.microsoft.com/office/drawing/2014/main" id="{2C7FB91F-ADE6-D145-9B2A-273FC7663C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M" dirty="0"/>
          </a:p>
        </p:txBody>
      </p:sp>
      <p:sp>
        <p:nvSpPr>
          <p:cNvPr id="4" name="Date Placeholder 3">
            <a:extLst>
              <a:ext uri="{FF2B5EF4-FFF2-40B4-BE49-F238E27FC236}">
                <a16:creationId xmlns:a16="http://schemas.microsoft.com/office/drawing/2014/main" id="{826151AA-7FFA-6742-A9A7-7F2070AF0B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380FB-6884-954F-A9F0-78D0AE7F25D5}" type="datetimeFigureOut">
              <a:rPr lang="en-MM" smtClean="0"/>
              <a:t>2/3/23</a:t>
            </a:fld>
            <a:endParaRPr lang="en-MM"/>
          </a:p>
        </p:txBody>
      </p:sp>
      <p:sp>
        <p:nvSpPr>
          <p:cNvPr id="5" name="Footer Placeholder 4">
            <a:extLst>
              <a:ext uri="{FF2B5EF4-FFF2-40B4-BE49-F238E27FC236}">
                <a16:creationId xmlns:a16="http://schemas.microsoft.com/office/drawing/2014/main" id="{C3C75605-F936-2D44-8B99-C85864205E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M"/>
          </a:p>
        </p:txBody>
      </p:sp>
      <p:sp>
        <p:nvSpPr>
          <p:cNvPr id="6" name="Slide Number Placeholder 5">
            <a:extLst>
              <a:ext uri="{FF2B5EF4-FFF2-40B4-BE49-F238E27FC236}">
                <a16:creationId xmlns:a16="http://schemas.microsoft.com/office/drawing/2014/main" id="{7809C1CA-881D-B446-B5A5-9DC9184256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48329-DDA5-5543-B97D-2C721193F54F}" type="slidenum">
              <a:rPr lang="en-MM" smtClean="0"/>
              <a:t>‹#›</a:t>
            </a:fld>
            <a:endParaRPr lang="en-MM"/>
          </a:p>
        </p:txBody>
      </p:sp>
    </p:spTree>
    <p:extLst>
      <p:ext uri="{BB962C8B-B14F-4D97-AF65-F5344CB8AC3E}">
        <p14:creationId xmlns:p14="http://schemas.microsoft.com/office/powerpoint/2010/main" val="3138001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hyperlink" Target="https://techterms.com/definition/web_server" TargetMode="External"/><Relationship Id="rId13" Type="http://schemas.openxmlformats.org/officeDocument/2006/relationships/hyperlink" Target="https://techterms.com/definition/fiber_optic_cable" TargetMode="External"/><Relationship Id="rId3" Type="http://schemas.openxmlformats.org/officeDocument/2006/relationships/notesSlide" Target="../notesSlides/notesSlide4.xml"/><Relationship Id="rId7" Type="http://schemas.openxmlformats.org/officeDocument/2006/relationships/hyperlink" Target="https://techterms.com/definition/hub" TargetMode="External"/><Relationship Id="rId12" Type="http://schemas.openxmlformats.org/officeDocument/2006/relationships/hyperlink" Target="https://techterms.com/definition/dsl" TargetMode="Externa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hyperlink" Target="https://techterms.com/definition/backbone" TargetMode="External"/><Relationship Id="rId11" Type="http://schemas.openxmlformats.org/officeDocument/2006/relationships/hyperlink" Target="https://techterms.com/definition/cable_modem" TargetMode="External"/><Relationship Id="rId5" Type="http://schemas.openxmlformats.org/officeDocument/2006/relationships/hyperlink" Target="https://techterms.com/definition/bandwidth" TargetMode="External"/><Relationship Id="rId10" Type="http://schemas.openxmlformats.org/officeDocument/2006/relationships/hyperlink" Target="https://techterms.com/definition/broadband" TargetMode="External"/><Relationship Id="rId4" Type="http://schemas.openxmlformats.org/officeDocument/2006/relationships/hyperlink" Target="https://techterms.com/definition/wan" TargetMode="External"/><Relationship Id="rId9" Type="http://schemas.openxmlformats.org/officeDocument/2006/relationships/hyperlink" Target="https://techterms.com/definition/isp" TargetMode="External"/><Relationship Id="rId14" Type="http://schemas.openxmlformats.org/officeDocument/2006/relationships/hyperlink" Target="https://techterms.com/definition/wi-fi"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techterms.com/definition/social_media" TargetMode="External"/><Relationship Id="rId3" Type="http://schemas.openxmlformats.org/officeDocument/2006/relationships/tags" Target="../tags/tag10.xml"/><Relationship Id="rId7" Type="http://schemas.openxmlformats.org/officeDocument/2006/relationships/hyperlink" Target="https://techterms.com/definition/email"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hyperlink" Target="https://techterms.com/definition/www" TargetMode="External"/><Relationship Id="rId5" Type="http://schemas.openxmlformats.org/officeDocument/2006/relationships/hyperlink" Target="https://techterms.com/definition/online" TargetMode="External"/><Relationship Id="rId4" Type="http://schemas.openxmlformats.org/officeDocument/2006/relationships/slideLayout" Target="../slideLayouts/slideLayout2.xml"/><Relationship Id="rId9" Type="http://schemas.openxmlformats.org/officeDocument/2006/relationships/hyperlink" Target="https://techterms.com/definition/app"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techterms.com/definition/tablet" TargetMode="External"/><Relationship Id="rId3" Type="http://schemas.openxmlformats.org/officeDocument/2006/relationships/hyperlink" Target="https://techterms.com/definition/operating_system" TargetMode="External"/><Relationship Id="rId7" Type="http://schemas.openxmlformats.org/officeDocument/2006/relationships/hyperlink" Target="https://techterms.com/definition/mobil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echterms.com/definition/dialup" TargetMode="External"/><Relationship Id="rId5" Type="http://schemas.openxmlformats.org/officeDocument/2006/relationships/hyperlink" Target="https://techterms.com/definition/download" TargetMode="External"/><Relationship Id="rId10" Type="http://schemas.openxmlformats.org/officeDocument/2006/relationships/hyperlink" Target="https://techterms.com/definition/internet_of_things" TargetMode="External"/><Relationship Id="rId4" Type="http://schemas.openxmlformats.org/officeDocument/2006/relationships/hyperlink" Target="https://techterms.com/definition/application" TargetMode="External"/><Relationship Id="rId9" Type="http://schemas.openxmlformats.org/officeDocument/2006/relationships/hyperlink" Target="https://techterms.com/definition/smartphone"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a:bodyPr>
          <a:lstStyle/>
          <a:p>
            <a:pPr algn="ctr"/>
            <a:r>
              <a:rPr lang="en-US" sz="9600" b="1" dirty="0"/>
              <a:t>Internet</a:t>
            </a:r>
            <a:endParaRPr lang="en-US" sz="3600" b="1" dirty="0"/>
          </a:p>
        </p:txBody>
      </p:sp>
      <p:sp>
        <p:nvSpPr>
          <p:cNvPr id="3" name="Subtitle 2"/>
          <p:cNvSpPr>
            <a:spLocks noGrp="1"/>
          </p:cNvSpPr>
          <p:nvPr>
            <p:ph type="subTitle" idx="1"/>
            <p:custDataLst>
              <p:tags r:id="rId3"/>
            </p:custDataLst>
          </p:nvPr>
        </p:nvSpPr>
        <p:spPr>
          <a:xfrm>
            <a:off x="3458474" y="4212771"/>
            <a:ext cx="5275052" cy="1295400"/>
          </a:xfrm>
        </p:spPr>
        <p:txBody>
          <a:bodyPr>
            <a:normAutofit/>
          </a:bodyPr>
          <a:lstStyle/>
          <a:p>
            <a:pPr algn="ctr"/>
            <a:r>
              <a:rPr lang="en-US" b="1" dirty="0"/>
              <a:t>U Htein Lynn, Deputy Director, Planning, </a:t>
            </a:r>
            <a:r>
              <a:rPr lang="en-US" b="1" dirty="0" err="1"/>
              <a:t>DoMS</a:t>
            </a:r>
            <a:endParaRPr lang="en-US" b="1" dirty="0"/>
          </a:p>
          <a:p>
            <a:pPr algn="ctr"/>
            <a:r>
              <a:rPr lang="en-US" b="1" dirty="0"/>
              <a:t>6-2-2023</a:t>
            </a:r>
          </a:p>
        </p:txBody>
      </p:sp>
    </p:spTree>
    <p:custDataLst>
      <p:tags r:id="rId1"/>
    </p:custDataLst>
    <p:extLst>
      <p:ext uri="{BB962C8B-B14F-4D97-AF65-F5344CB8AC3E}">
        <p14:creationId xmlns:p14="http://schemas.microsoft.com/office/powerpoint/2010/main" val="405136575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2514" y="1219201"/>
            <a:ext cx="11250386" cy="2341025"/>
          </a:xfrm>
          <a:prstGeom prst="rect">
            <a:avLst/>
          </a:prstGeom>
        </p:spPr>
        <p:txBody>
          <a:bodyPr wrap="square">
            <a:spAutoFit/>
          </a:bodyPr>
          <a:lstStyle/>
          <a:p>
            <a:pPr marL="342900" indent="-342900" algn="just">
              <a:lnSpc>
                <a:spcPct val="150000"/>
              </a:lnSpc>
              <a:buFont typeface="Arial" pitchFamily="34" charset="0"/>
              <a:buChar char="•"/>
            </a:pPr>
            <a:r>
              <a:rPr lang="en-US" sz="2500" dirty="0"/>
              <a:t>Without incident management, you may lose valuable data, experience reduced productivity and revenues due to downtime, or be held liable for breach of service level agreements (</a:t>
            </a:r>
            <a:r>
              <a:rPr lang="en-US" sz="2500" dirty="0" err="1"/>
              <a:t>SLAs</a:t>
            </a:r>
            <a:r>
              <a:rPr lang="en-US" sz="2500" dirty="0"/>
              <a:t>). Even when incidents are minor with no lasting harm, IT teams must devote valuable time to investigating and correcting issues.  </a:t>
            </a:r>
          </a:p>
        </p:txBody>
      </p:sp>
    </p:spTree>
    <p:extLst>
      <p:ext uri="{BB962C8B-B14F-4D97-AF65-F5344CB8AC3E}">
        <p14:creationId xmlns:p14="http://schemas.microsoft.com/office/powerpoint/2010/main" val="630516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750276"/>
            <a:ext cx="8153400" cy="621324"/>
          </a:xfrm>
          <a:prstGeom prst="rect">
            <a:avLst/>
          </a:prstGeom>
        </p:spPr>
        <p:txBody>
          <a:bodyPr wrap="square">
            <a:spAutoFit/>
          </a:bodyPr>
          <a:lstStyle/>
          <a:p>
            <a:pPr algn="ctr">
              <a:lnSpc>
                <a:spcPct val="150000"/>
              </a:lnSpc>
            </a:pPr>
            <a:r>
              <a:rPr lang="en-US" sz="2500" b="1" dirty="0">
                <a:latin typeface="Pyidaungsu" pitchFamily="34" charset="0"/>
                <a:cs typeface="Pyidaungsu" pitchFamily="34" charset="0"/>
              </a:rPr>
              <a:t>The Five Steps of Incident Resolution</a:t>
            </a:r>
          </a:p>
        </p:txBody>
      </p:sp>
      <p:sp>
        <p:nvSpPr>
          <p:cNvPr id="4" name="Rectangle 3"/>
          <p:cNvSpPr/>
          <p:nvPr/>
        </p:nvSpPr>
        <p:spPr>
          <a:xfrm>
            <a:off x="552450" y="1653514"/>
            <a:ext cx="11087100" cy="1775486"/>
          </a:xfrm>
          <a:prstGeom prst="rect">
            <a:avLst/>
          </a:prstGeom>
        </p:spPr>
        <p:txBody>
          <a:bodyPr wrap="square">
            <a:spAutoFit/>
          </a:bodyPr>
          <a:lstStyle/>
          <a:p>
            <a:pPr>
              <a:lnSpc>
                <a:spcPct val="150000"/>
              </a:lnSpc>
            </a:pPr>
            <a:r>
              <a:rPr lang="en-US" sz="2500" dirty="0">
                <a:latin typeface="Pyidaungsu" pitchFamily="34" charset="0"/>
                <a:cs typeface="Pyidaungsu" pitchFamily="34" charset="0"/>
              </a:rPr>
              <a:t>There are five standard steps to any incident resolution process. These steps ensure that no aspect of an incident is overlooked and help teams respond to incidents effectively. </a:t>
            </a:r>
          </a:p>
        </p:txBody>
      </p:sp>
    </p:spTree>
    <p:extLst>
      <p:ext uri="{BB962C8B-B14F-4D97-AF65-F5344CB8AC3E}">
        <p14:creationId xmlns:p14="http://schemas.microsoft.com/office/powerpoint/2010/main" val="3774927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4195" y="162536"/>
            <a:ext cx="8153400" cy="621324"/>
          </a:xfrm>
          <a:prstGeom prst="rect">
            <a:avLst/>
          </a:prstGeom>
        </p:spPr>
        <p:txBody>
          <a:bodyPr wrap="square">
            <a:spAutoFit/>
          </a:bodyPr>
          <a:lstStyle/>
          <a:p>
            <a:pPr algn="ctr">
              <a:lnSpc>
                <a:spcPct val="150000"/>
              </a:lnSpc>
            </a:pPr>
            <a:r>
              <a:rPr lang="en-US" sz="2500" b="1" dirty="0">
                <a:latin typeface="Pyidaungsu" pitchFamily="34" charset="0"/>
                <a:cs typeface="Pyidaungsu" pitchFamily="34" charset="0"/>
              </a:rPr>
              <a:t>The Five Steps of Incident Resolution</a:t>
            </a:r>
          </a:p>
        </p:txBody>
      </p:sp>
      <p:sp>
        <p:nvSpPr>
          <p:cNvPr id="3" name="Rectangle 2"/>
          <p:cNvSpPr/>
          <p:nvPr/>
        </p:nvSpPr>
        <p:spPr>
          <a:xfrm>
            <a:off x="277587" y="1524000"/>
            <a:ext cx="11511642" cy="2929648"/>
          </a:xfrm>
          <a:prstGeom prst="rect">
            <a:avLst/>
          </a:prstGeom>
        </p:spPr>
        <p:txBody>
          <a:bodyPr wrap="square">
            <a:spAutoFit/>
          </a:bodyPr>
          <a:lstStyle/>
          <a:p>
            <a:pPr>
              <a:lnSpc>
                <a:spcPct val="150000"/>
              </a:lnSpc>
            </a:pPr>
            <a:r>
              <a:rPr lang="en-US" sz="2500" b="1" dirty="0">
                <a:latin typeface="Pyidaungsu" pitchFamily="34" charset="0"/>
                <a:cs typeface="Pyidaungsu" pitchFamily="34" charset="0"/>
              </a:rPr>
              <a:t>1. Incident Identification, Logging, and Categorization</a:t>
            </a:r>
            <a:endParaRPr lang="en-US" sz="2500" dirty="0">
              <a:latin typeface="Pyidaungsu" pitchFamily="34" charset="0"/>
              <a:cs typeface="Pyidaungsu" pitchFamily="34" charset="0"/>
            </a:endParaRPr>
          </a:p>
          <a:p>
            <a:pPr marL="342900" indent="-342900" algn="just">
              <a:lnSpc>
                <a:spcPct val="150000"/>
              </a:lnSpc>
              <a:buFont typeface="Arial" pitchFamily="34" charset="0"/>
              <a:buChar char="•"/>
            </a:pPr>
            <a:r>
              <a:rPr lang="en-US" sz="2500" dirty="0">
                <a:latin typeface="Pyidaungsu" pitchFamily="34" charset="0"/>
                <a:cs typeface="Pyidaungsu" pitchFamily="34" charset="0"/>
              </a:rPr>
              <a:t>Incidents are identified through user reports, solution analyses, or manual identification. Once identified, the incident is logged and investigation and categorization can begin. Categorization is important to determining how incidents should be handled and for prioritizing response resources. </a:t>
            </a:r>
          </a:p>
        </p:txBody>
      </p:sp>
    </p:spTree>
    <p:extLst>
      <p:ext uri="{BB962C8B-B14F-4D97-AF65-F5344CB8AC3E}">
        <p14:creationId xmlns:p14="http://schemas.microsoft.com/office/powerpoint/2010/main" val="489313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4195" y="162536"/>
            <a:ext cx="8153400" cy="621324"/>
          </a:xfrm>
          <a:prstGeom prst="rect">
            <a:avLst/>
          </a:prstGeom>
        </p:spPr>
        <p:txBody>
          <a:bodyPr wrap="square">
            <a:spAutoFit/>
          </a:bodyPr>
          <a:lstStyle/>
          <a:p>
            <a:pPr algn="ctr">
              <a:lnSpc>
                <a:spcPct val="150000"/>
              </a:lnSpc>
            </a:pPr>
            <a:r>
              <a:rPr lang="en-US" sz="2500" b="1" dirty="0">
                <a:latin typeface="Pyidaungsu" pitchFamily="34" charset="0"/>
                <a:cs typeface="Pyidaungsu" pitchFamily="34" charset="0"/>
              </a:rPr>
              <a:t>The Five Steps of Incident Resolution</a:t>
            </a:r>
          </a:p>
        </p:txBody>
      </p:sp>
      <p:sp>
        <p:nvSpPr>
          <p:cNvPr id="4" name="Rectangle 3"/>
          <p:cNvSpPr/>
          <p:nvPr/>
        </p:nvSpPr>
        <p:spPr>
          <a:xfrm>
            <a:off x="849086" y="914401"/>
            <a:ext cx="11038114" cy="4083810"/>
          </a:xfrm>
          <a:prstGeom prst="rect">
            <a:avLst/>
          </a:prstGeom>
        </p:spPr>
        <p:txBody>
          <a:bodyPr wrap="square">
            <a:spAutoFit/>
          </a:bodyPr>
          <a:lstStyle/>
          <a:p>
            <a:pPr algn="just">
              <a:lnSpc>
                <a:spcPct val="150000"/>
              </a:lnSpc>
            </a:pPr>
            <a:r>
              <a:rPr lang="en-US" sz="2500" b="1" dirty="0">
                <a:latin typeface="Pyidaungsu" pitchFamily="34" charset="0"/>
                <a:cs typeface="Pyidaungsu" pitchFamily="34" charset="0"/>
              </a:rPr>
              <a:t>2. Incident Notification &amp; Escalation</a:t>
            </a:r>
            <a:endParaRPr lang="en-US" sz="2500" dirty="0">
              <a:latin typeface="Pyidaungsu" pitchFamily="34" charset="0"/>
              <a:cs typeface="Pyidaungsu" pitchFamily="34" charset="0"/>
            </a:endParaRPr>
          </a:p>
          <a:p>
            <a:pPr marL="342900" indent="-342900" algn="just">
              <a:lnSpc>
                <a:spcPct val="150000"/>
              </a:lnSpc>
              <a:buFont typeface="Arial" pitchFamily="34" charset="0"/>
              <a:buChar char="•"/>
            </a:pPr>
            <a:r>
              <a:rPr lang="en-US" sz="2500" dirty="0">
                <a:latin typeface="Pyidaungsu" pitchFamily="34" charset="0"/>
                <a:cs typeface="Pyidaungsu" pitchFamily="34" charset="0"/>
              </a:rPr>
              <a:t>Incident alerting takes place in this step although the timing may vary according to how incidents are identified or categorized. Additionally, if incidents are minor, details may be logged or notifications sent without an official alert. Escalation is based on the categorization assigned to an incident and who is responsible for response procedures. If incidents can be automatically managed, escalation can occur transparently.  </a:t>
            </a:r>
          </a:p>
        </p:txBody>
      </p:sp>
    </p:spTree>
    <p:extLst>
      <p:ext uri="{BB962C8B-B14F-4D97-AF65-F5344CB8AC3E}">
        <p14:creationId xmlns:p14="http://schemas.microsoft.com/office/powerpoint/2010/main" val="3675828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4195" y="162536"/>
            <a:ext cx="8153400" cy="621324"/>
          </a:xfrm>
          <a:prstGeom prst="rect">
            <a:avLst/>
          </a:prstGeom>
        </p:spPr>
        <p:txBody>
          <a:bodyPr wrap="square">
            <a:spAutoFit/>
          </a:bodyPr>
          <a:lstStyle/>
          <a:p>
            <a:pPr algn="ctr">
              <a:lnSpc>
                <a:spcPct val="150000"/>
              </a:lnSpc>
            </a:pPr>
            <a:r>
              <a:rPr lang="en-US" sz="2500" b="1" dirty="0">
                <a:latin typeface="Pyidaungsu" pitchFamily="34" charset="0"/>
                <a:cs typeface="Pyidaungsu" pitchFamily="34" charset="0"/>
              </a:rPr>
              <a:t>The Five Steps of Incident Resolution</a:t>
            </a:r>
          </a:p>
        </p:txBody>
      </p:sp>
      <p:sp>
        <p:nvSpPr>
          <p:cNvPr id="3" name="Rectangle 2"/>
          <p:cNvSpPr/>
          <p:nvPr/>
        </p:nvSpPr>
        <p:spPr>
          <a:xfrm>
            <a:off x="636813" y="1371602"/>
            <a:ext cx="11054443" cy="3506729"/>
          </a:xfrm>
          <a:prstGeom prst="rect">
            <a:avLst/>
          </a:prstGeom>
        </p:spPr>
        <p:txBody>
          <a:bodyPr wrap="square">
            <a:spAutoFit/>
          </a:bodyPr>
          <a:lstStyle/>
          <a:p>
            <a:pPr>
              <a:lnSpc>
                <a:spcPct val="150000"/>
              </a:lnSpc>
            </a:pPr>
            <a:r>
              <a:rPr lang="en-US" sz="2500" b="1" dirty="0">
                <a:latin typeface="Pyidaungsu" pitchFamily="34" charset="0"/>
                <a:cs typeface="Pyidaungsu" pitchFamily="34" charset="0"/>
              </a:rPr>
              <a:t>3. Investigation and Diagnosis</a:t>
            </a:r>
            <a:endParaRPr lang="en-US" sz="2500" dirty="0">
              <a:latin typeface="Pyidaungsu" pitchFamily="34" charset="0"/>
              <a:cs typeface="Pyidaungsu" pitchFamily="34" charset="0"/>
            </a:endParaRPr>
          </a:p>
          <a:p>
            <a:pPr marL="342900" indent="-342900">
              <a:lnSpc>
                <a:spcPct val="150000"/>
              </a:lnSpc>
              <a:buFont typeface="Arial" pitchFamily="34" charset="0"/>
              <a:buChar char="•"/>
            </a:pPr>
            <a:r>
              <a:rPr lang="en-US" sz="2500" dirty="0">
                <a:latin typeface="Pyidaungsu" pitchFamily="34" charset="0"/>
                <a:cs typeface="Pyidaungsu" pitchFamily="34" charset="0"/>
              </a:rPr>
              <a:t>Once incident tasks are assigned, staff can begin investigating the type, cause, and possible solutions for an incident. After an incident is diagnosed, you can determine the appropriate remediation steps. This includes notifying any relevant staff, customers, or authorities about the incident and any expected disruption of services.</a:t>
            </a:r>
          </a:p>
        </p:txBody>
      </p:sp>
    </p:spTree>
    <p:extLst>
      <p:ext uri="{BB962C8B-B14F-4D97-AF65-F5344CB8AC3E}">
        <p14:creationId xmlns:p14="http://schemas.microsoft.com/office/powerpoint/2010/main" val="8989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4195" y="162536"/>
            <a:ext cx="8153400" cy="621324"/>
          </a:xfrm>
          <a:prstGeom prst="rect">
            <a:avLst/>
          </a:prstGeom>
        </p:spPr>
        <p:txBody>
          <a:bodyPr wrap="square">
            <a:spAutoFit/>
          </a:bodyPr>
          <a:lstStyle/>
          <a:p>
            <a:pPr algn="ctr">
              <a:lnSpc>
                <a:spcPct val="150000"/>
              </a:lnSpc>
            </a:pPr>
            <a:r>
              <a:rPr lang="en-US" sz="2500" b="1" dirty="0">
                <a:latin typeface="Pyidaungsu" pitchFamily="34" charset="0"/>
                <a:cs typeface="Pyidaungsu" pitchFamily="34" charset="0"/>
              </a:rPr>
              <a:t>The Five Steps of Incident Resolution</a:t>
            </a:r>
          </a:p>
        </p:txBody>
      </p:sp>
      <p:sp>
        <p:nvSpPr>
          <p:cNvPr id="4" name="Rectangle 3"/>
          <p:cNvSpPr/>
          <p:nvPr/>
        </p:nvSpPr>
        <p:spPr>
          <a:xfrm>
            <a:off x="865413" y="793046"/>
            <a:ext cx="10923815" cy="2593018"/>
          </a:xfrm>
          <a:prstGeom prst="rect">
            <a:avLst/>
          </a:prstGeom>
        </p:spPr>
        <p:txBody>
          <a:bodyPr wrap="square">
            <a:spAutoFit/>
          </a:bodyPr>
          <a:lstStyle/>
          <a:p>
            <a:pPr>
              <a:lnSpc>
                <a:spcPct val="130000"/>
              </a:lnSpc>
            </a:pPr>
            <a:r>
              <a:rPr lang="en-US" sz="2500" b="1" dirty="0">
                <a:latin typeface="Pyidaungsu" pitchFamily="34" charset="0"/>
                <a:cs typeface="Pyidaungsu" pitchFamily="34" charset="0"/>
              </a:rPr>
              <a:t>4. Resolution and Recovery</a:t>
            </a:r>
            <a:endParaRPr lang="en-US" sz="2500" dirty="0">
              <a:latin typeface="Pyidaungsu" pitchFamily="34" charset="0"/>
              <a:cs typeface="Pyidaungsu" pitchFamily="34" charset="0"/>
            </a:endParaRPr>
          </a:p>
          <a:p>
            <a:pPr marL="342900" indent="-342900" algn="just">
              <a:lnSpc>
                <a:spcPct val="130000"/>
              </a:lnSpc>
              <a:buFont typeface="Arial" pitchFamily="34" charset="0"/>
              <a:buChar char="•"/>
            </a:pPr>
            <a:r>
              <a:rPr lang="en-US" sz="2500" dirty="0">
                <a:latin typeface="Pyidaungsu" pitchFamily="34" charset="0"/>
                <a:cs typeface="Pyidaungsu" pitchFamily="34" charset="0"/>
              </a:rPr>
              <a:t>Resolution and recovery involve eliminating threats or root causes of issues and restoring systems to full functioning. Depending on incident type or severity, this may require multiple stages to ensure that incidents don’t reoccur.</a:t>
            </a:r>
          </a:p>
        </p:txBody>
      </p:sp>
      <p:sp>
        <p:nvSpPr>
          <p:cNvPr id="5" name="Rectangle 4"/>
          <p:cNvSpPr/>
          <p:nvPr/>
        </p:nvSpPr>
        <p:spPr>
          <a:xfrm>
            <a:off x="865413" y="3919478"/>
            <a:ext cx="10923815" cy="1919756"/>
          </a:xfrm>
          <a:prstGeom prst="rect">
            <a:avLst/>
          </a:prstGeom>
        </p:spPr>
        <p:txBody>
          <a:bodyPr wrap="square">
            <a:spAutoFit/>
          </a:bodyPr>
          <a:lstStyle/>
          <a:p>
            <a:pPr algn="just">
              <a:lnSpc>
                <a:spcPct val="120000"/>
              </a:lnSpc>
            </a:pPr>
            <a:r>
              <a:rPr lang="en-US" sz="2500" b="1" dirty="0">
                <a:latin typeface="Pyidaungsu" pitchFamily="34" charset="0"/>
                <a:cs typeface="Pyidaungsu" pitchFamily="34" charset="0"/>
              </a:rPr>
              <a:t>For example, </a:t>
            </a:r>
            <a:r>
              <a:rPr lang="en-US" sz="2500" dirty="0">
                <a:latin typeface="Pyidaungsu" pitchFamily="34" charset="0"/>
                <a:cs typeface="Pyidaungsu" pitchFamily="34" charset="0"/>
              </a:rPr>
              <a:t>if the incident involves a malware infection, you often cannot simply delete the malicious files and continue operations. Instead, you need to create a clean copy of your infected systems, isolate the infected components, and fully replace systems to ensure that the infection doesn’t spread. </a:t>
            </a:r>
          </a:p>
        </p:txBody>
      </p:sp>
    </p:spTree>
    <p:extLst>
      <p:ext uri="{BB962C8B-B14F-4D97-AF65-F5344CB8AC3E}">
        <p14:creationId xmlns:p14="http://schemas.microsoft.com/office/powerpoint/2010/main" val="1553256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4195" y="0"/>
            <a:ext cx="8153400" cy="621324"/>
          </a:xfrm>
          <a:prstGeom prst="rect">
            <a:avLst/>
          </a:prstGeom>
        </p:spPr>
        <p:txBody>
          <a:bodyPr wrap="square">
            <a:spAutoFit/>
          </a:bodyPr>
          <a:lstStyle/>
          <a:p>
            <a:pPr algn="ctr">
              <a:lnSpc>
                <a:spcPct val="150000"/>
              </a:lnSpc>
            </a:pPr>
            <a:r>
              <a:rPr lang="en-US" sz="2500" b="1" dirty="0">
                <a:latin typeface="Pyidaungsu" pitchFamily="34" charset="0"/>
                <a:cs typeface="Pyidaungsu" pitchFamily="34" charset="0"/>
              </a:rPr>
              <a:t>The Five Steps of Incident Resolution</a:t>
            </a:r>
          </a:p>
        </p:txBody>
      </p:sp>
      <p:sp>
        <p:nvSpPr>
          <p:cNvPr id="3" name="Rectangle 2"/>
          <p:cNvSpPr/>
          <p:nvPr/>
        </p:nvSpPr>
        <p:spPr>
          <a:xfrm>
            <a:off x="718457" y="533400"/>
            <a:ext cx="11087100" cy="4660891"/>
          </a:xfrm>
          <a:prstGeom prst="rect">
            <a:avLst/>
          </a:prstGeom>
        </p:spPr>
        <p:txBody>
          <a:bodyPr wrap="square">
            <a:spAutoFit/>
          </a:bodyPr>
          <a:lstStyle/>
          <a:p>
            <a:pPr algn="just">
              <a:lnSpc>
                <a:spcPct val="150000"/>
              </a:lnSpc>
            </a:pPr>
            <a:r>
              <a:rPr lang="en-US" sz="2500" b="1" dirty="0">
                <a:latin typeface="Pyidaungsu" pitchFamily="34" charset="0"/>
                <a:cs typeface="Pyidaungsu" pitchFamily="34" charset="0"/>
              </a:rPr>
              <a:t>5. Incident Closure</a:t>
            </a:r>
            <a:endParaRPr lang="en-US" sz="2500" dirty="0">
              <a:latin typeface="Pyidaungsu" pitchFamily="34" charset="0"/>
              <a:cs typeface="Pyidaungsu" pitchFamily="34" charset="0"/>
            </a:endParaRPr>
          </a:p>
          <a:p>
            <a:pPr marL="342900" indent="-342900" algn="just">
              <a:lnSpc>
                <a:spcPct val="150000"/>
              </a:lnSpc>
              <a:buFont typeface="Arial" pitchFamily="34" charset="0"/>
              <a:buChar char="•"/>
            </a:pPr>
            <a:r>
              <a:rPr lang="en-US" sz="2500" dirty="0">
                <a:latin typeface="Pyidaungsu" pitchFamily="34" charset="0"/>
                <a:cs typeface="Pyidaungsu" pitchFamily="34" charset="0"/>
              </a:rPr>
              <a:t>Closing incidents typically involves finalizing documentation and evaluating the steps taken during response. This evaluation helps teams identify areas of improvement and proactive measures that can help prevent future incidents.</a:t>
            </a:r>
          </a:p>
          <a:p>
            <a:pPr marL="342900" indent="-342900" algn="just">
              <a:lnSpc>
                <a:spcPct val="150000"/>
              </a:lnSpc>
              <a:buFont typeface="Arial" pitchFamily="34" charset="0"/>
              <a:buChar char="•"/>
            </a:pPr>
            <a:r>
              <a:rPr lang="en-US" sz="2500" dirty="0">
                <a:latin typeface="Pyidaungsu" pitchFamily="34" charset="0"/>
                <a:cs typeface="Pyidaungsu" pitchFamily="34" charset="0"/>
              </a:rPr>
              <a:t>Incident closure may also involve providing a report or retrospective to administrative teams, board members, or customers. This information can help rebuild any trust that may have been lost and creates transparency regarding your operations. </a:t>
            </a:r>
          </a:p>
        </p:txBody>
      </p:sp>
    </p:spTree>
    <p:extLst>
      <p:ext uri="{BB962C8B-B14F-4D97-AF65-F5344CB8AC3E}">
        <p14:creationId xmlns:p14="http://schemas.microsoft.com/office/powerpoint/2010/main" val="1482616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9300" y="2095500"/>
            <a:ext cx="8153400" cy="1023357"/>
          </a:xfrm>
          <a:prstGeom prst="rect">
            <a:avLst/>
          </a:prstGeom>
        </p:spPr>
        <p:txBody>
          <a:bodyPr wrap="square">
            <a:spAutoFit/>
          </a:bodyPr>
          <a:lstStyle/>
          <a:p>
            <a:pPr algn="ctr">
              <a:lnSpc>
                <a:spcPct val="150000"/>
              </a:lnSpc>
            </a:pPr>
            <a:r>
              <a:rPr lang="en-US" sz="4400" b="1" dirty="0">
                <a:latin typeface="Pyidaungsu" pitchFamily="34" charset="0"/>
                <a:cs typeface="Pyidaungsu" pitchFamily="34" charset="0"/>
              </a:rPr>
              <a:t>Discussion</a:t>
            </a:r>
          </a:p>
        </p:txBody>
      </p:sp>
    </p:spTree>
    <p:extLst>
      <p:ext uri="{BB962C8B-B14F-4D97-AF65-F5344CB8AC3E}">
        <p14:creationId xmlns:p14="http://schemas.microsoft.com/office/powerpoint/2010/main" val="381651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928" y="731836"/>
            <a:ext cx="4648200" cy="914400"/>
          </a:xfrm>
        </p:spPr>
        <p:txBody>
          <a:bodyPr/>
          <a:lstStyle/>
          <a:p>
            <a:r>
              <a:rPr lang="en-US" dirty="0"/>
              <a:t>What is Internet</a:t>
            </a:r>
          </a:p>
        </p:txBody>
      </p:sp>
      <p:sp>
        <p:nvSpPr>
          <p:cNvPr id="5" name="Content Placeholder 4"/>
          <p:cNvSpPr>
            <a:spLocks noGrp="1"/>
          </p:cNvSpPr>
          <p:nvPr>
            <p:ph idx="1"/>
          </p:nvPr>
        </p:nvSpPr>
        <p:spPr>
          <a:xfrm>
            <a:off x="424543" y="1828801"/>
            <a:ext cx="11315700" cy="4297363"/>
          </a:xfrm>
        </p:spPr>
        <p:txBody>
          <a:bodyPr>
            <a:normAutofit/>
          </a:bodyPr>
          <a:lstStyle/>
          <a:p>
            <a:pPr algn="just"/>
            <a:r>
              <a:rPr lang="en-US" dirty="0"/>
              <a:t>The </a:t>
            </a:r>
            <a:r>
              <a:rPr lang="en-US" b="1" dirty="0"/>
              <a:t>internet</a:t>
            </a:r>
            <a:r>
              <a:rPr lang="en-US" dirty="0"/>
              <a:t> is a globally </a:t>
            </a:r>
            <a:r>
              <a:rPr lang="en-US" b="1" dirty="0"/>
              <a:t>connected</a:t>
            </a:r>
            <a:r>
              <a:rPr lang="en-US" dirty="0"/>
              <a:t> network system facilitating worldwide communication and access to data resources through a vast collection of private, public, business, academic and government networks. It is governed by agencies like the </a:t>
            </a:r>
            <a:r>
              <a:rPr lang="en-US" b="1" dirty="0"/>
              <a:t>Internet</a:t>
            </a:r>
            <a:r>
              <a:rPr lang="en-US" dirty="0"/>
              <a:t> Assigned Numbers Authority (or </a:t>
            </a:r>
            <a:r>
              <a:rPr lang="en-US" dirty="0" err="1"/>
              <a:t>IANA</a:t>
            </a:r>
            <a:r>
              <a:rPr lang="en-US" dirty="0"/>
              <a:t>) that establish universal protocols.</a:t>
            </a:r>
          </a:p>
        </p:txBody>
      </p:sp>
    </p:spTree>
    <p:custDataLst>
      <p:tags r:id="rId1"/>
    </p:custDataLst>
    <p:extLst>
      <p:ext uri="{BB962C8B-B14F-4D97-AF65-F5344CB8AC3E}">
        <p14:creationId xmlns:p14="http://schemas.microsoft.com/office/powerpoint/2010/main" val="369482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4000" dirty="0"/>
              <a:t>What does it mean when a computer is online?</a:t>
            </a:r>
          </a:p>
        </p:txBody>
      </p:sp>
      <p:sp>
        <p:nvSpPr>
          <p:cNvPr id="4" name="Content Placeholder 3"/>
          <p:cNvSpPr>
            <a:spLocks noGrp="1"/>
          </p:cNvSpPr>
          <p:nvPr>
            <p:ph idx="1"/>
          </p:nvPr>
        </p:nvSpPr>
        <p:spPr/>
        <p:txBody>
          <a:bodyPr/>
          <a:lstStyle/>
          <a:p>
            <a:pPr algn="just"/>
            <a:r>
              <a:rPr lang="en-US" dirty="0"/>
              <a:t>With the Internet, it's possible to access almost any information, communicate with anyone else in the world, and do much more. You can do all of this by connecting a computer to the Internet, which is also called going online. When someone says a computer is online, it's just another way of saying it's connected to the Internet. What is the Web?</a:t>
            </a:r>
          </a:p>
        </p:txBody>
      </p:sp>
    </p:spTree>
    <p:custDataLst>
      <p:tags r:id="rId1"/>
    </p:custDataLst>
    <p:extLst>
      <p:ext uri="{BB962C8B-B14F-4D97-AF65-F5344CB8AC3E}">
        <p14:creationId xmlns:p14="http://schemas.microsoft.com/office/powerpoint/2010/main" val="396011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943" y="274636"/>
            <a:ext cx="8229600" cy="914400"/>
          </a:xfrm>
        </p:spPr>
        <p:txBody>
          <a:bodyPr/>
          <a:lstStyle/>
          <a:p>
            <a:r>
              <a:rPr lang="en-US" dirty="0"/>
              <a:t>Internet</a:t>
            </a:r>
          </a:p>
        </p:txBody>
      </p:sp>
      <p:sp>
        <p:nvSpPr>
          <p:cNvPr id="5" name="Content Placeholder 4"/>
          <p:cNvSpPr>
            <a:spLocks noGrp="1"/>
          </p:cNvSpPr>
          <p:nvPr>
            <p:ph idx="1"/>
          </p:nvPr>
        </p:nvSpPr>
        <p:spPr>
          <a:xfrm>
            <a:off x="391885" y="1371601"/>
            <a:ext cx="11576957" cy="4297363"/>
          </a:xfrm>
        </p:spPr>
        <p:txBody>
          <a:bodyPr>
            <a:normAutofit lnSpcReduction="10000"/>
          </a:bodyPr>
          <a:lstStyle/>
          <a:p>
            <a:pPr algn="just"/>
            <a:r>
              <a:rPr lang="en-US" dirty="0"/>
              <a:t>The Internet is a global </a:t>
            </a:r>
            <a:r>
              <a:rPr lang="en-US" dirty="0">
                <a:hlinkClick r:id="rId4"/>
              </a:rPr>
              <a:t>wide area network</a:t>
            </a:r>
            <a:r>
              <a:rPr lang="en-US" dirty="0"/>
              <a:t> that connects computer systems across the world. It includes several </a:t>
            </a:r>
            <a:r>
              <a:rPr lang="en-US" dirty="0">
                <a:hlinkClick r:id="rId5"/>
              </a:rPr>
              <a:t>high-bandwidth</a:t>
            </a:r>
            <a:r>
              <a:rPr lang="en-US" dirty="0"/>
              <a:t> data lines that comprise the Internet "</a:t>
            </a:r>
            <a:r>
              <a:rPr lang="en-US" dirty="0">
                <a:hlinkClick r:id="rId6"/>
              </a:rPr>
              <a:t>backbone</a:t>
            </a:r>
            <a:r>
              <a:rPr lang="en-US" dirty="0"/>
              <a:t>." These lines are connected to major Internet </a:t>
            </a:r>
            <a:r>
              <a:rPr lang="en-US" dirty="0">
                <a:hlinkClick r:id="rId7"/>
              </a:rPr>
              <a:t>hubs</a:t>
            </a:r>
            <a:r>
              <a:rPr lang="en-US" dirty="0"/>
              <a:t> that distribute data to other locations, such as </a:t>
            </a:r>
            <a:r>
              <a:rPr lang="en-US" dirty="0">
                <a:hlinkClick r:id="rId8"/>
              </a:rPr>
              <a:t>web servers</a:t>
            </a:r>
            <a:r>
              <a:rPr lang="en-US" dirty="0"/>
              <a:t> and </a:t>
            </a:r>
            <a:r>
              <a:rPr lang="en-US" dirty="0">
                <a:hlinkClick r:id="rId9"/>
              </a:rPr>
              <a:t>ISPs</a:t>
            </a:r>
            <a:r>
              <a:rPr lang="en-US" dirty="0"/>
              <a:t>.</a:t>
            </a:r>
          </a:p>
          <a:p>
            <a:pPr algn="just"/>
            <a:r>
              <a:rPr lang="en-US" dirty="0"/>
              <a:t>In order to connect to the Internet, you must have access to an Internet service provider (ISP), which acts as the middleman between you and the Internet. Most ISPs offer </a:t>
            </a:r>
            <a:r>
              <a:rPr lang="en-US" dirty="0">
                <a:hlinkClick r:id="rId10"/>
              </a:rPr>
              <a:t>broadband</a:t>
            </a:r>
            <a:r>
              <a:rPr lang="en-US" dirty="0"/>
              <a:t> Internet access via a </a:t>
            </a:r>
            <a:r>
              <a:rPr lang="en-US" dirty="0">
                <a:hlinkClick r:id="rId11"/>
              </a:rPr>
              <a:t>cable</a:t>
            </a:r>
            <a:r>
              <a:rPr lang="en-US" dirty="0"/>
              <a:t>, </a:t>
            </a:r>
            <a:r>
              <a:rPr lang="en-US" dirty="0">
                <a:hlinkClick r:id="rId12"/>
              </a:rPr>
              <a:t>DSL</a:t>
            </a:r>
            <a:r>
              <a:rPr lang="en-US" dirty="0"/>
              <a:t>, or </a:t>
            </a:r>
            <a:r>
              <a:rPr lang="en-US" dirty="0">
                <a:hlinkClick r:id="rId13"/>
              </a:rPr>
              <a:t>fiber</a:t>
            </a:r>
            <a:r>
              <a:rPr lang="en-US" dirty="0"/>
              <a:t> connection. When you connect to the Internet using a public </a:t>
            </a:r>
            <a:r>
              <a:rPr lang="en-US" dirty="0">
                <a:hlinkClick r:id="rId14"/>
              </a:rPr>
              <a:t>Wi-Fi</a:t>
            </a:r>
            <a:r>
              <a:rPr lang="en-US" dirty="0"/>
              <a:t> signal, the Wi-Fi router is still connected to an ISP that provides Internet access. Even cellular data towers must connect to an Internet service provider to provide connected devices with access to the Internet.</a:t>
            </a:r>
          </a:p>
          <a:p>
            <a:pPr algn="just">
              <a:lnSpc>
                <a:spcPct val="150000"/>
              </a:lnSpc>
            </a:pPr>
            <a:endParaRPr lang="en-US" dirty="0"/>
          </a:p>
        </p:txBody>
      </p:sp>
    </p:spTree>
    <p:custDataLst>
      <p:tags r:id="rId1"/>
    </p:custDataLst>
    <p:extLst>
      <p:ext uri="{BB962C8B-B14F-4D97-AF65-F5344CB8AC3E}">
        <p14:creationId xmlns:p14="http://schemas.microsoft.com/office/powerpoint/2010/main" val="292432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685800" y="731836"/>
            <a:ext cx="5410200" cy="914400"/>
          </a:xfrm>
        </p:spPr>
        <p:txBody>
          <a:bodyPr/>
          <a:lstStyle/>
          <a:p>
            <a:r>
              <a:rPr lang="en-US" dirty="0"/>
              <a:t>Used of Internet</a:t>
            </a:r>
          </a:p>
        </p:txBody>
      </p:sp>
      <p:sp>
        <p:nvSpPr>
          <p:cNvPr id="3" name="Content Placeholder 2"/>
          <p:cNvSpPr>
            <a:spLocks noGrp="1"/>
          </p:cNvSpPr>
          <p:nvPr>
            <p:ph idx="1"/>
            <p:custDataLst>
              <p:tags r:id="rId3"/>
            </p:custDataLst>
          </p:nvPr>
        </p:nvSpPr>
        <p:spPr>
          <a:xfrm>
            <a:off x="506186" y="1828801"/>
            <a:ext cx="11038114" cy="4297363"/>
          </a:xfrm>
        </p:spPr>
        <p:txBody>
          <a:bodyPr>
            <a:normAutofit/>
          </a:bodyPr>
          <a:lstStyle/>
          <a:p>
            <a:pPr algn="just"/>
            <a:r>
              <a:rPr lang="en-US" dirty="0"/>
              <a:t>The Internet provides different </a:t>
            </a:r>
            <a:r>
              <a:rPr lang="en-US" dirty="0">
                <a:hlinkClick r:id="rId5"/>
              </a:rPr>
              <a:t>online</a:t>
            </a:r>
            <a:r>
              <a:rPr lang="en-US" dirty="0"/>
              <a:t> services. Some examples include:</a:t>
            </a:r>
          </a:p>
          <a:p>
            <a:pPr lvl="0" algn="just"/>
            <a:r>
              <a:rPr lang="en-US" dirty="0">
                <a:hlinkClick r:id="rId6"/>
              </a:rPr>
              <a:t>Web</a:t>
            </a:r>
            <a:r>
              <a:rPr lang="en-US" dirty="0"/>
              <a:t> – a collection of billions of webpages that you can view with a web browser</a:t>
            </a:r>
          </a:p>
          <a:p>
            <a:pPr lvl="0" algn="just"/>
            <a:r>
              <a:rPr lang="en-US" dirty="0">
                <a:hlinkClick r:id="rId7"/>
              </a:rPr>
              <a:t>Email</a:t>
            </a:r>
            <a:r>
              <a:rPr lang="en-US" dirty="0"/>
              <a:t> – the most common method of sending and receiving messages online</a:t>
            </a:r>
          </a:p>
          <a:p>
            <a:pPr lvl="0" algn="just"/>
            <a:r>
              <a:rPr lang="en-US" dirty="0">
                <a:hlinkClick r:id="rId8"/>
              </a:rPr>
              <a:t>Social media</a:t>
            </a:r>
            <a:r>
              <a:rPr lang="en-US" dirty="0"/>
              <a:t> – websites and </a:t>
            </a:r>
            <a:r>
              <a:rPr lang="en-US" dirty="0">
                <a:hlinkClick r:id="rId9"/>
              </a:rPr>
              <a:t>apps</a:t>
            </a:r>
            <a:r>
              <a:rPr lang="en-US" dirty="0"/>
              <a:t> that allow people to share comments, photos, and videos</a:t>
            </a:r>
          </a:p>
          <a:p>
            <a:pPr lvl="0" algn="just"/>
            <a:r>
              <a:rPr lang="en-US" dirty="0"/>
              <a:t>Online gaming – games that allow people to play with and against each other over the Internet</a:t>
            </a:r>
          </a:p>
        </p:txBody>
      </p:sp>
    </p:spTree>
    <p:custDataLst>
      <p:tags r:id="rId1"/>
    </p:custDataLst>
    <p:extLst>
      <p:ext uri="{BB962C8B-B14F-4D97-AF65-F5344CB8AC3E}">
        <p14:creationId xmlns:p14="http://schemas.microsoft.com/office/powerpoint/2010/main" val="3889989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Used of Internet</a:t>
            </a:r>
          </a:p>
        </p:txBody>
      </p:sp>
      <p:sp>
        <p:nvSpPr>
          <p:cNvPr id="3" name="Content Placeholder 2"/>
          <p:cNvSpPr>
            <a:spLocks noGrp="1"/>
          </p:cNvSpPr>
          <p:nvPr>
            <p:ph idx="1"/>
          </p:nvPr>
        </p:nvSpPr>
        <p:spPr>
          <a:xfrm>
            <a:off x="522514" y="1825625"/>
            <a:ext cx="10831286" cy="4351338"/>
          </a:xfrm>
        </p:spPr>
        <p:txBody>
          <a:bodyPr>
            <a:normAutofit lnSpcReduction="10000"/>
          </a:bodyPr>
          <a:lstStyle/>
          <a:p>
            <a:pPr lvl="0" algn="just"/>
            <a:r>
              <a:rPr lang="en-US" dirty="0"/>
              <a:t>Software updates – </a:t>
            </a:r>
            <a:r>
              <a:rPr lang="en-US" dirty="0">
                <a:hlinkClick r:id="rId3"/>
              </a:rPr>
              <a:t>operating system</a:t>
            </a:r>
            <a:r>
              <a:rPr lang="en-US" dirty="0"/>
              <a:t> and </a:t>
            </a:r>
            <a:r>
              <a:rPr lang="en-US" dirty="0">
                <a:hlinkClick r:id="rId4"/>
              </a:rPr>
              <a:t>application</a:t>
            </a:r>
            <a:r>
              <a:rPr lang="en-US" dirty="0"/>
              <a:t> updates can typically </a:t>
            </a:r>
            <a:r>
              <a:rPr lang="en-US" dirty="0">
                <a:hlinkClick r:id="rId5"/>
              </a:rPr>
              <a:t>downloaded</a:t>
            </a:r>
            <a:r>
              <a:rPr lang="en-US" dirty="0"/>
              <a:t> from the Internet</a:t>
            </a:r>
          </a:p>
          <a:p>
            <a:pPr algn="just"/>
            <a:r>
              <a:rPr lang="en-US" dirty="0"/>
              <a:t>In the early days of the Internet, most people connected to the Internet using a home computer and a </a:t>
            </a:r>
            <a:r>
              <a:rPr lang="en-US" dirty="0">
                <a:hlinkClick r:id="rId6"/>
              </a:rPr>
              <a:t>dial-up</a:t>
            </a:r>
            <a:r>
              <a:rPr lang="en-US" dirty="0"/>
              <a:t> modem. DSL and cable modems eventually provided users with "always-on" connections. Now </a:t>
            </a:r>
            <a:r>
              <a:rPr lang="en-US" dirty="0">
                <a:hlinkClick r:id="rId7"/>
              </a:rPr>
              <a:t>mobile</a:t>
            </a:r>
            <a:r>
              <a:rPr lang="en-US" dirty="0"/>
              <a:t> devices, such as </a:t>
            </a:r>
            <a:r>
              <a:rPr lang="en-US" dirty="0">
                <a:hlinkClick r:id="rId8"/>
              </a:rPr>
              <a:t>tablets</a:t>
            </a:r>
            <a:r>
              <a:rPr lang="en-US" dirty="0"/>
              <a:t> and </a:t>
            </a:r>
            <a:r>
              <a:rPr lang="en-US" dirty="0">
                <a:hlinkClick r:id="rId9"/>
              </a:rPr>
              <a:t>smartphones</a:t>
            </a:r>
            <a:r>
              <a:rPr lang="en-US" dirty="0"/>
              <a:t>, make it possible for people to be connected to the Internet at all times. The </a:t>
            </a:r>
            <a:r>
              <a:rPr lang="en-US" dirty="0">
                <a:hlinkClick r:id="rId10"/>
              </a:rPr>
              <a:t>Internet of Things</a:t>
            </a:r>
            <a:r>
              <a:rPr lang="en-US" dirty="0"/>
              <a:t> has turned common appliances and home systems into "smart" devices that can be monitored and controlled over the Internet. As the Internet continues to grow and evolve, you can expect it to become an even more integral part of daily life.</a:t>
            </a:r>
          </a:p>
        </p:txBody>
      </p:sp>
    </p:spTree>
    <p:extLst>
      <p:ext uri="{BB962C8B-B14F-4D97-AF65-F5344CB8AC3E}">
        <p14:creationId xmlns:p14="http://schemas.microsoft.com/office/powerpoint/2010/main" val="2475569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02476" y="2590800"/>
            <a:ext cx="7543800" cy="754694"/>
          </a:xfrm>
          <a:prstGeom prst="rect">
            <a:avLst/>
          </a:prstGeom>
        </p:spPr>
        <p:txBody>
          <a:bodyPr wrap="square">
            <a:spAutoFit/>
          </a:bodyPr>
          <a:lstStyle/>
          <a:p>
            <a:pPr algn="ctr">
              <a:lnSpc>
                <a:spcPct val="150000"/>
              </a:lnSpc>
            </a:pPr>
            <a:r>
              <a:rPr lang="en-US" sz="3200" b="1" dirty="0"/>
              <a:t>Why Is Incident Management Important?</a:t>
            </a:r>
          </a:p>
        </p:txBody>
      </p:sp>
    </p:spTree>
    <p:extLst>
      <p:ext uri="{BB962C8B-B14F-4D97-AF65-F5344CB8AC3E}">
        <p14:creationId xmlns:p14="http://schemas.microsoft.com/office/powerpoint/2010/main" val="139963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1499" y="1447800"/>
            <a:ext cx="10874829" cy="2918107"/>
          </a:xfrm>
          <a:prstGeom prst="rect">
            <a:avLst/>
          </a:prstGeom>
        </p:spPr>
        <p:txBody>
          <a:bodyPr wrap="square">
            <a:spAutoFit/>
          </a:bodyPr>
          <a:lstStyle/>
          <a:p>
            <a:pPr algn="just">
              <a:lnSpc>
                <a:spcPct val="150000"/>
              </a:lnSpc>
            </a:pPr>
            <a:r>
              <a:rPr lang="en-US" sz="2500" b="1" dirty="0"/>
              <a:t>Why Is Incident Management Important?</a:t>
            </a:r>
          </a:p>
          <a:p>
            <a:pPr marL="342900" indent="-342900" algn="just">
              <a:lnSpc>
                <a:spcPct val="150000"/>
              </a:lnSpc>
              <a:buFont typeface="Arial" pitchFamily="34" charset="0"/>
              <a:buChar char="•"/>
            </a:pPr>
            <a:r>
              <a:rPr lang="en-US" sz="2500" dirty="0"/>
              <a:t>Incident management refers to a set of practices, processes, and solutions that enable teams to detect, investigate, and respond to incidents. It is a critical element for businesses of all sizes and a requirement for meeting most data compliance standards. </a:t>
            </a:r>
          </a:p>
        </p:txBody>
      </p:sp>
    </p:spTree>
    <p:extLst>
      <p:ext uri="{BB962C8B-B14F-4D97-AF65-F5344CB8AC3E}">
        <p14:creationId xmlns:p14="http://schemas.microsoft.com/office/powerpoint/2010/main" val="47201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99" y="1600200"/>
            <a:ext cx="10842171" cy="2341025"/>
          </a:xfrm>
          <a:prstGeom prst="rect">
            <a:avLst/>
          </a:prstGeom>
        </p:spPr>
        <p:txBody>
          <a:bodyPr wrap="square">
            <a:spAutoFit/>
          </a:bodyPr>
          <a:lstStyle/>
          <a:p>
            <a:pPr marL="342900" indent="-342900" algn="just">
              <a:lnSpc>
                <a:spcPct val="150000"/>
              </a:lnSpc>
              <a:buFont typeface="Arial" pitchFamily="34" charset="0"/>
              <a:buChar char="•"/>
            </a:pPr>
            <a:r>
              <a:rPr lang="en-US" sz="2500" dirty="0"/>
              <a:t>Incident management processes ensure that IT teams can quickly address vulnerabilities and issues. Faster responses help reduce the overall impact of incidents, mitigate damages, and ensure that systems and services continue to operate as planned. </a:t>
            </a:r>
          </a:p>
        </p:txBody>
      </p:sp>
    </p:spTree>
    <p:extLst>
      <p:ext uri="{BB962C8B-B14F-4D97-AF65-F5344CB8AC3E}">
        <p14:creationId xmlns:p14="http://schemas.microsoft.com/office/powerpoint/2010/main" val="41076275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ECTIONID" val="6QLnjpDmemWvdkPv8CNhLB"/>
</p:tagLst>
</file>

<file path=ppt/tags/tag10.xml><?xml version="1.0" encoding="utf-8"?>
<p:tagLst xmlns:a="http://schemas.openxmlformats.org/drawingml/2006/main" xmlns:r="http://schemas.openxmlformats.org/officeDocument/2006/relationships" xmlns:p="http://schemas.openxmlformats.org/presentationml/2006/main">
  <p:tag name="DVSHAPEID" val="IaLJDTdCySrUB2DNXQJ7PB"/>
</p:tagLst>
</file>

<file path=ppt/tags/tag2.xml><?xml version="1.0" encoding="utf-8"?>
<p:tagLst xmlns:a="http://schemas.openxmlformats.org/drawingml/2006/main" xmlns:r="http://schemas.openxmlformats.org/officeDocument/2006/relationships" xmlns:p="http://schemas.openxmlformats.org/presentationml/2006/main">
  <p:tag name="DVSHAPEID" val="K4nqtrpMJHznzW6iQWuGbY"/>
</p:tagLst>
</file>

<file path=ppt/tags/tag3.xml><?xml version="1.0" encoding="utf-8"?>
<p:tagLst xmlns:a="http://schemas.openxmlformats.org/drawingml/2006/main" xmlns:r="http://schemas.openxmlformats.org/officeDocument/2006/relationships" xmlns:p="http://schemas.openxmlformats.org/presentationml/2006/main">
  <p:tag name="DVSHAPEID" val="9TlgkWg9GbD75tZxSe07Sl"/>
</p:tagLst>
</file>

<file path=ppt/tags/tag4.xml><?xml version="1.0" encoding="utf-8"?>
<p:tagLst xmlns:a="http://schemas.openxmlformats.org/drawingml/2006/main" xmlns:r="http://schemas.openxmlformats.org/officeDocument/2006/relationships" xmlns:p="http://schemas.openxmlformats.org/presentationml/2006/main">
  <p:tag name="DVSECTIONID" val="wjzqUzkCEyRs7MDbtn22K6"/>
</p:tagLst>
</file>

<file path=ppt/tags/tag5.xml><?xml version="1.0" encoding="utf-8"?>
<p:tagLst xmlns:a="http://schemas.openxmlformats.org/drawingml/2006/main" xmlns:r="http://schemas.openxmlformats.org/officeDocument/2006/relationships" xmlns:p="http://schemas.openxmlformats.org/presentationml/2006/main">
  <p:tag name="DVSECTIONID" val="FWTzd7aXBssOmYs9yuGiml"/>
</p:tagLst>
</file>

<file path=ppt/tags/tag6.xml><?xml version="1.0" encoding="utf-8"?>
<p:tagLst xmlns:a="http://schemas.openxmlformats.org/drawingml/2006/main" xmlns:r="http://schemas.openxmlformats.org/officeDocument/2006/relationships" xmlns:p="http://schemas.openxmlformats.org/presentationml/2006/main">
  <p:tag name="DVSHAPEID" val="fEx7i1o5WFYMUt4c6svz0o"/>
</p:tagLst>
</file>

<file path=ppt/tags/tag7.xml><?xml version="1.0" encoding="utf-8"?>
<p:tagLst xmlns:a="http://schemas.openxmlformats.org/drawingml/2006/main" xmlns:r="http://schemas.openxmlformats.org/officeDocument/2006/relationships" xmlns:p="http://schemas.openxmlformats.org/presentationml/2006/main">
  <p:tag name="DVSECTIONID" val="GeXH6ortg5F8MBDBCXffNY"/>
</p:tagLst>
</file>

<file path=ppt/tags/tag8.xml><?xml version="1.0" encoding="utf-8"?>
<p:tagLst xmlns:a="http://schemas.openxmlformats.org/drawingml/2006/main" xmlns:r="http://schemas.openxmlformats.org/officeDocument/2006/relationships" xmlns:p="http://schemas.openxmlformats.org/presentationml/2006/main">
  <p:tag name="DVSECTIONID" val="2oXR3Z3jBsekg7NRQLn8qd"/>
</p:tagLst>
</file>

<file path=ppt/tags/tag9.xml><?xml version="1.0" encoding="utf-8"?>
<p:tagLst xmlns:a="http://schemas.openxmlformats.org/drawingml/2006/main" xmlns:r="http://schemas.openxmlformats.org/officeDocument/2006/relationships" xmlns:p="http://schemas.openxmlformats.org/presentationml/2006/main">
  <p:tag name="DVSHAPEID" val="tMKFWXxGAyYfCtF4ddJkuV"/>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1353</Words>
  <Application>Microsoft Macintosh PowerPoint</Application>
  <PresentationFormat>Widescreen</PresentationFormat>
  <Paragraphs>77</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Pyidaungsu</vt:lpstr>
      <vt:lpstr>Times New Roman</vt:lpstr>
      <vt:lpstr>Office Theme</vt:lpstr>
      <vt:lpstr>Internet</vt:lpstr>
      <vt:lpstr>What is Internet</vt:lpstr>
      <vt:lpstr>What does it mean when a computer is online?</vt:lpstr>
      <vt:lpstr>Internet</vt:lpstr>
      <vt:lpstr>Used of Internet</vt:lpstr>
      <vt:lpstr>Used of Internet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dc:title>
  <dc:creator>Microsoft Office User</dc:creator>
  <cp:lastModifiedBy>Microsoft Office User</cp:lastModifiedBy>
  <cp:revision>1</cp:revision>
  <dcterms:created xsi:type="dcterms:W3CDTF">2023-02-02T18:25:08Z</dcterms:created>
  <dcterms:modified xsi:type="dcterms:W3CDTF">2023-02-02T18:32:45Z</dcterms:modified>
</cp:coreProperties>
</file>