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12192000" cy="6858000"/>
  <p:notesSz cx="6858000" cy="9144000"/>
  <p:defaultTextStyle>
    <a:defPPr>
      <a:defRPr lang="en-M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43"/>
  </p:normalViewPr>
  <p:slideViewPr>
    <p:cSldViewPr snapToGrid="0" snapToObjects="1">
      <p:cViewPr varScale="1">
        <p:scale>
          <a:sx n="74" d="100"/>
          <a:sy n="74" d="100"/>
        </p:scale>
        <p:origin x="17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86185-6B26-314D-9981-F230068A91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M"/>
          </a:p>
        </p:txBody>
      </p:sp>
      <p:sp>
        <p:nvSpPr>
          <p:cNvPr id="3" name="Subtitle 2">
            <a:extLst>
              <a:ext uri="{FF2B5EF4-FFF2-40B4-BE49-F238E27FC236}">
                <a16:creationId xmlns:a16="http://schemas.microsoft.com/office/drawing/2014/main" id="{FB1ABD27-B865-424B-825B-9398FEDC44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M"/>
          </a:p>
        </p:txBody>
      </p:sp>
      <p:sp>
        <p:nvSpPr>
          <p:cNvPr id="4" name="Date Placeholder 3">
            <a:extLst>
              <a:ext uri="{FF2B5EF4-FFF2-40B4-BE49-F238E27FC236}">
                <a16:creationId xmlns:a16="http://schemas.microsoft.com/office/drawing/2014/main" id="{87EB3EFD-92D0-F740-85AA-35CB7C99BC35}"/>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5" name="Footer Placeholder 4">
            <a:extLst>
              <a:ext uri="{FF2B5EF4-FFF2-40B4-BE49-F238E27FC236}">
                <a16:creationId xmlns:a16="http://schemas.microsoft.com/office/drawing/2014/main" id="{BA5B1C21-3501-0A4D-B2AD-FC59A268D991}"/>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C8FAE5A1-8744-9648-A7C5-D546A1169A18}"/>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170667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5BC47-07EE-284A-8F85-49512525381E}"/>
              </a:ext>
            </a:extLst>
          </p:cNvPr>
          <p:cNvSpPr>
            <a:spLocks noGrp="1"/>
          </p:cNvSpPr>
          <p:nvPr>
            <p:ph type="title"/>
          </p:nvPr>
        </p:nvSpPr>
        <p:spPr/>
        <p:txBody>
          <a:bodyPr/>
          <a:lstStyle/>
          <a:p>
            <a:r>
              <a:rPr lang="en-US"/>
              <a:t>Click to edit Master title style</a:t>
            </a:r>
            <a:endParaRPr lang="en-MM"/>
          </a:p>
        </p:txBody>
      </p:sp>
      <p:sp>
        <p:nvSpPr>
          <p:cNvPr id="3" name="Vertical Text Placeholder 2">
            <a:extLst>
              <a:ext uri="{FF2B5EF4-FFF2-40B4-BE49-F238E27FC236}">
                <a16:creationId xmlns:a16="http://schemas.microsoft.com/office/drawing/2014/main" id="{88167AE0-4268-D944-BCA4-87DC64F4B5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Date Placeholder 3">
            <a:extLst>
              <a:ext uri="{FF2B5EF4-FFF2-40B4-BE49-F238E27FC236}">
                <a16:creationId xmlns:a16="http://schemas.microsoft.com/office/drawing/2014/main" id="{1E496CD3-383A-B341-A20B-47B1904DA628}"/>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5" name="Footer Placeholder 4">
            <a:extLst>
              <a:ext uri="{FF2B5EF4-FFF2-40B4-BE49-F238E27FC236}">
                <a16:creationId xmlns:a16="http://schemas.microsoft.com/office/drawing/2014/main" id="{DBCD198F-2F53-E845-B2F3-C13A9FB1C669}"/>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063725C5-DC30-6F4A-9831-B7BA0ED0A492}"/>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302478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D1D08D-767E-D84A-B7A4-F452250D44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M"/>
          </a:p>
        </p:txBody>
      </p:sp>
      <p:sp>
        <p:nvSpPr>
          <p:cNvPr id="3" name="Vertical Text Placeholder 2">
            <a:extLst>
              <a:ext uri="{FF2B5EF4-FFF2-40B4-BE49-F238E27FC236}">
                <a16:creationId xmlns:a16="http://schemas.microsoft.com/office/drawing/2014/main" id="{ADB72370-E116-0641-BF48-BB3CD4B727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Date Placeholder 3">
            <a:extLst>
              <a:ext uri="{FF2B5EF4-FFF2-40B4-BE49-F238E27FC236}">
                <a16:creationId xmlns:a16="http://schemas.microsoft.com/office/drawing/2014/main" id="{CA87720C-BC66-0343-BFBF-24CC2BD2476B}"/>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5" name="Footer Placeholder 4">
            <a:extLst>
              <a:ext uri="{FF2B5EF4-FFF2-40B4-BE49-F238E27FC236}">
                <a16:creationId xmlns:a16="http://schemas.microsoft.com/office/drawing/2014/main" id="{EB1236BE-C990-2A43-8167-51167F13D302}"/>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931B9A69-EEA8-7245-8C5A-F46622F94A5D}"/>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826653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43741-E814-B74C-85FE-8951C5930008}"/>
              </a:ext>
            </a:extLst>
          </p:cNvPr>
          <p:cNvSpPr>
            <a:spLocks noGrp="1"/>
          </p:cNvSpPr>
          <p:nvPr>
            <p:ph type="title"/>
          </p:nvPr>
        </p:nvSpPr>
        <p:spPr/>
        <p:txBody>
          <a:bodyPr/>
          <a:lstStyle/>
          <a:p>
            <a:r>
              <a:rPr lang="en-US"/>
              <a:t>Click to edit Master title style</a:t>
            </a:r>
            <a:endParaRPr lang="en-MM"/>
          </a:p>
        </p:txBody>
      </p:sp>
      <p:sp>
        <p:nvSpPr>
          <p:cNvPr id="3" name="Content Placeholder 2">
            <a:extLst>
              <a:ext uri="{FF2B5EF4-FFF2-40B4-BE49-F238E27FC236}">
                <a16:creationId xmlns:a16="http://schemas.microsoft.com/office/drawing/2014/main" id="{01C51B4A-8FFF-2A43-9890-DC16402BA8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Date Placeholder 3">
            <a:extLst>
              <a:ext uri="{FF2B5EF4-FFF2-40B4-BE49-F238E27FC236}">
                <a16:creationId xmlns:a16="http://schemas.microsoft.com/office/drawing/2014/main" id="{868CBE94-81AA-BF4F-BBFC-F76096F006EE}"/>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5" name="Footer Placeholder 4">
            <a:extLst>
              <a:ext uri="{FF2B5EF4-FFF2-40B4-BE49-F238E27FC236}">
                <a16:creationId xmlns:a16="http://schemas.microsoft.com/office/drawing/2014/main" id="{E3E5401F-1287-5C4A-8A8B-1F90F74FA485}"/>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01F8A792-11C6-474E-A274-284753432434}"/>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3507830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C6F98-1631-EB46-AAB6-1F615EFB5C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M"/>
          </a:p>
        </p:txBody>
      </p:sp>
      <p:sp>
        <p:nvSpPr>
          <p:cNvPr id="3" name="Text Placeholder 2">
            <a:extLst>
              <a:ext uri="{FF2B5EF4-FFF2-40B4-BE49-F238E27FC236}">
                <a16:creationId xmlns:a16="http://schemas.microsoft.com/office/drawing/2014/main" id="{B50B6B13-0F0D-4D46-B610-39DFF3EBA1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2A687E-E560-1842-9D31-0315B711D7EC}"/>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5" name="Footer Placeholder 4">
            <a:extLst>
              <a:ext uri="{FF2B5EF4-FFF2-40B4-BE49-F238E27FC236}">
                <a16:creationId xmlns:a16="http://schemas.microsoft.com/office/drawing/2014/main" id="{F5529B8D-4C06-214C-89C3-FCEDF74110CE}"/>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F5176526-192D-C943-A477-B11638B0CF77}"/>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1091138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9C3F-44C3-7C4C-8589-42F0A270100C}"/>
              </a:ext>
            </a:extLst>
          </p:cNvPr>
          <p:cNvSpPr>
            <a:spLocks noGrp="1"/>
          </p:cNvSpPr>
          <p:nvPr>
            <p:ph type="title"/>
          </p:nvPr>
        </p:nvSpPr>
        <p:spPr/>
        <p:txBody>
          <a:bodyPr/>
          <a:lstStyle/>
          <a:p>
            <a:r>
              <a:rPr lang="en-US"/>
              <a:t>Click to edit Master title style</a:t>
            </a:r>
            <a:endParaRPr lang="en-MM"/>
          </a:p>
        </p:txBody>
      </p:sp>
      <p:sp>
        <p:nvSpPr>
          <p:cNvPr id="3" name="Content Placeholder 2">
            <a:extLst>
              <a:ext uri="{FF2B5EF4-FFF2-40B4-BE49-F238E27FC236}">
                <a16:creationId xmlns:a16="http://schemas.microsoft.com/office/drawing/2014/main" id="{4A769336-5448-0348-A3BC-E170A0A5E8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Content Placeholder 3">
            <a:extLst>
              <a:ext uri="{FF2B5EF4-FFF2-40B4-BE49-F238E27FC236}">
                <a16:creationId xmlns:a16="http://schemas.microsoft.com/office/drawing/2014/main" id="{5146649F-90F4-7346-92D0-20579FB390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5" name="Date Placeholder 4">
            <a:extLst>
              <a:ext uri="{FF2B5EF4-FFF2-40B4-BE49-F238E27FC236}">
                <a16:creationId xmlns:a16="http://schemas.microsoft.com/office/drawing/2014/main" id="{4CE55B11-4482-B54F-8C56-BBAEA11F597A}"/>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6" name="Footer Placeholder 5">
            <a:extLst>
              <a:ext uri="{FF2B5EF4-FFF2-40B4-BE49-F238E27FC236}">
                <a16:creationId xmlns:a16="http://schemas.microsoft.com/office/drawing/2014/main" id="{B3CA2BDD-B204-F746-9DC2-A12240941DFC}"/>
              </a:ext>
            </a:extLst>
          </p:cNvPr>
          <p:cNvSpPr>
            <a:spLocks noGrp="1"/>
          </p:cNvSpPr>
          <p:nvPr>
            <p:ph type="ftr" sz="quarter" idx="11"/>
          </p:nvPr>
        </p:nvSpPr>
        <p:spPr/>
        <p:txBody>
          <a:bodyPr/>
          <a:lstStyle/>
          <a:p>
            <a:endParaRPr lang="en-MM"/>
          </a:p>
        </p:txBody>
      </p:sp>
      <p:sp>
        <p:nvSpPr>
          <p:cNvPr id="7" name="Slide Number Placeholder 6">
            <a:extLst>
              <a:ext uri="{FF2B5EF4-FFF2-40B4-BE49-F238E27FC236}">
                <a16:creationId xmlns:a16="http://schemas.microsoft.com/office/drawing/2014/main" id="{C4B35B40-BE4F-154D-AF32-63B3478D9271}"/>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1020216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D6B4-C317-6A44-B445-725D72E810E4}"/>
              </a:ext>
            </a:extLst>
          </p:cNvPr>
          <p:cNvSpPr>
            <a:spLocks noGrp="1"/>
          </p:cNvSpPr>
          <p:nvPr>
            <p:ph type="title"/>
          </p:nvPr>
        </p:nvSpPr>
        <p:spPr>
          <a:xfrm>
            <a:off x="839788" y="365125"/>
            <a:ext cx="10515600" cy="1325563"/>
          </a:xfrm>
        </p:spPr>
        <p:txBody>
          <a:bodyPr/>
          <a:lstStyle/>
          <a:p>
            <a:r>
              <a:rPr lang="en-US"/>
              <a:t>Click to edit Master title style</a:t>
            </a:r>
            <a:endParaRPr lang="en-MM"/>
          </a:p>
        </p:txBody>
      </p:sp>
      <p:sp>
        <p:nvSpPr>
          <p:cNvPr id="3" name="Text Placeholder 2">
            <a:extLst>
              <a:ext uri="{FF2B5EF4-FFF2-40B4-BE49-F238E27FC236}">
                <a16:creationId xmlns:a16="http://schemas.microsoft.com/office/drawing/2014/main" id="{4B33F066-B72A-A648-BBA5-2CDEF0F778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7CE427-976B-A046-A398-E173A3686C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5" name="Text Placeholder 4">
            <a:extLst>
              <a:ext uri="{FF2B5EF4-FFF2-40B4-BE49-F238E27FC236}">
                <a16:creationId xmlns:a16="http://schemas.microsoft.com/office/drawing/2014/main" id="{84BEB18E-3018-0740-A40A-07FD7CF6A0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28BFD3-E386-6744-B46F-D1BD63742D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7" name="Date Placeholder 6">
            <a:extLst>
              <a:ext uri="{FF2B5EF4-FFF2-40B4-BE49-F238E27FC236}">
                <a16:creationId xmlns:a16="http://schemas.microsoft.com/office/drawing/2014/main" id="{214082A7-F3CD-C44F-8052-779405E5E6AC}"/>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8" name="Footer Placeholder 7">
            <a:extLst>
              <a:ext uri="{FF2B5EF4-FFF2-40B4-BE49-F238E27FC236}">
                <a16:creationId xmlns:a16="http://schemas.microsoft.com/office/drawing/2014/main" id="{357EB1C1-3E5A-6542-AB35-629BEAFBE4F7}"/>
              </a:ext>
            </a:extLst>
          </p:cNvPr>
          <p:cNvSpPr>
            <a:spLocks noGrp="1"/>
          </p:cNvSpPr>
          <p:nvPr>
            <p:ph type="ftr" sz="quarter" idx="11"/>
          </p:nvPr>
        </p:nvSpPr>
        <p:spPr/>
        <p:txBody>
          <a:bodyPr/>
          <a:lstStyle/>
          <a:p>
            <a:endParaRPr lang="en-MM"/>
          </a:p>
        </p:txBody>
      </p:sp>
      <p:sp>
        <p:nvSpPr>
          <p:cNvPr id="9" name="Slide Number Placeholder 8">
            <a:extLst>
              <a:ext uri="{FF2B5EF4-FFF2-40B4-BE49-F238E27FC236}">
                <a16:creationId xmlns:a16="http://schemas.microsoft.com/office/drawing/2014/main" id="{23E950F9-2C8C-EB44-9EEF-748409F18681}"/>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330189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90061-8451-7847-BCD9-031158E2B204}"/>
              </a:ext>
            </a:extLst>
          </p:cNvPr>
          <p:cNvSpPr>
            <a:spLocks noGrp="1"/>
          </p:cNvSpPr>
          <p:nvPr>
            <p:ph type="title"/>
          </p:nvPr>
        </p:nvSpPr>
        <p:spPr/>
        <p:txBody>
          <a:bodyPr/>
          <a:lstStyle/>
          <a:p>
            <a:r>
              <a:rPr lang="en-US"/>
              <a:t>Click to edit Master title style</a:t>
            </a:r>
            <a:endParaRPr lang="en-MM"/>
          </a:p>
        </p:txBody>
      </p:sp>
      <p:sp>
        <p:nvSpPr>
          <p:cNvPr id="3" name="Date Placeholder 2">
            <a:extLst>
              <a:ext uri="{FF2B5EF4-FFF2-40B4-BE49-F238E27FC236}">
                <a16:creationId xmlns:a16="http://schemas.microsoft.com/office/drawing/2014/main" id="{802819A1-CAD7-F24A-B698-34D4717F3D2A}"/>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4" name="Footer Placeholder 3">
            <a:extLst>
              <a:ext uri="{FF2B5EF4-FFF2-40B4-BE49-F238E27FC236}">
                <a16:creationId xmlns:a16="http://schemas.microsoft.com/office/drawing/2014/main" id="{CC423444-BB04-024E-9CEB-5C8F6C3F5FD0}"/>
              </a:ext>
            </a:extLst>
          </p:cNvPr>
          <p:cNvSpPr>
            <a:spLocks noGrp="1"/>
          </p:cNvSpPr>
          <p:nvPr>
            <p:ph type="ftr" sz="quarter" idx="11"/>
          </p:nvPr>
        </p:nvSpPr>
        <p:spPr/>
        <p:txBody>
          <a:bodyPr/>
          <a:lstStyle/>
          <a:p>
            <a:endParaRPr lang="en-MM"/>
          </a:p>
        </p:txBody>
      </p:sp>
      <p:sp>
        <p:nvSpPr>
          <p:cNvPr id="5" name="Slide Number Placeholder 4">
            <a:extLst>
              <a:ext uri="{FF2B5EF4-FFF2-40B4-BE49-F238E27FC236}">
                <a16:creationId xmlns:a16="http://schemas.microsoft.com/office/drawing/2014/main" id="{3F757F77-BE02-2C4A-B417-EB9E1324305B}"/>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2805438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C0994F-DE14-0648-8122-97291C772915}"/>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3" name="Footer Placeholder 2">
            <a:extLst>
              <a:ext uri="{FF2B5EF4-FFF2-40B4-BE49-F238E27FC236}">
                <a16:creationId xmlns:a16="http://schemas.microsoft.com/office/drawing/2014/main" id="{63263C74-7300-2F42-8347-9BECA2685466}"/>
              </a:ext>
            </a:extLst>
          </p:cNvPr>
          <p:cNvSpPr>
            <a:spLocks noGrp="1"/>
          </p:cNvSpPr>
          <p:nvPr>
            <p:ph type="ftr" sz="quarter" idx="11"/>
          </p:nvPr>
        </p:nvSpPr>
        <p:spPr/>
        <p:txBody>
          <a:bodyPr/>
          <a:lstStyle/>
          <a:p>
            <a:endParaRPr lang="en-MM"/>
          </a:p>
        </p:txBody>
      </p:sp>
      <p:sp>
        <p:nvSpPr>
          <p:cNvPr id="4" name="Slide Number Placeholder 3">
            <a:extLst>
              <a:ext uri="{FF2B5EF4-FFF2-40B4-BE49-F238E27FC236}">
                <a16:creationId xmlns:a16="http://schemas.microsoft.com/office/drawing/2014/main" id="{EF745101-CD53-B642-A913-29CA3E35A875}"/>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3081873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EDDE-1998-8944-AD63-F29019446E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M"/>
          </a:p>
        </p:txBody>
      </p:sp>
      <p:sp>
        <p:nvSpPr>
          <p:cNvPr id="3" name="Content Placeholder 2">
            <a:extLst>
              <a:ext uri="{FF2B5EF4-FFF2-40B4-BE49-F238E27FC236}">
                <a16:creationId xmlns:a16="http://schemas.microsoft.com/office/drawing/2014/main" id="{F97F46AD-6387-3E4D-A133-6FB0F57DAD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Text Placeholder 3">
            <a:extLst>
              <a:ext uri="{FF2B5EF4-FFF2-40B4-BE49-F238E27FC236}">
                <a16:creationId xmlns:a16="http://schemas.microsoft.com/office/drawing/2014/main" id="{5B14FDAA-9755-3840-8A72-DF9F849D4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BC3B48-F7D3-5348-ACC9-05C137900EE3}"/>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6" name="Footer Placeholder 5">
            <a:extLst>
              <a:ext uri="{FF2B5EF4-FFF2-40B4-BE49-F238E27FC236}">
                <a16:creationId xmlns:a16="http://schemas.microsoft.com/office/drawing/2014/main" id="{AAC07123-5F52-3F4D-8B04-C688F02F310C}"/>
              </a:ext>
            </a:extLst>
          </p:cNvPr>
          <p:cNvSpPr>
            <a:spLocks noGrp="1"/>
          </p:cNvSpPr>
          <p:nvPr>
            <p:ph type="ftr" sz="quarter" idx="11"/>
          </p:nvPr>
        </p:nvSpPr>
        <p:spPr/>
        <p:txBody>
          <a:bodyPr/>
          <a:lstStyle/>
          <a:p>
            <a:endParaRPr lang="en-MM"/>
          </a:p>
        </p:txBody>
      </p:sp>
      <p:sp>
        <p:nvSpPr>
          <p:cNvPr id="7" name="Slide Number Placeholder 6">
            <a:extLst>
              <a:ext uri="{FF2B5EF4-FFF2-40B4-BE49-F238E27FC236}">
                <a16:creationId xmlns:a16="http://schemas.microsoft.com/office/drawing/2014/main" id="{323E9603-2565-7844-9D85-454B73007417}"/>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4249292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F53E5-064F-F147-B133-DFB30F605D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M"/>
          </a:p>
        </p:txBody>
      </p:sp>
      <p:sp>
        <p:nvSpPr>
          <p:cNvPr id="3" name="Picture Placeholder 2">
            <a:extLst>
              <a:ext uri="{FF2B5EF4-FFF2-40B4-BE49-F238E27FC236}">
                <a16:creationId xmlns:a16="http://schemas.microsoft.com/office/drawing/2014/main" id="{D4EBA920-D5FE-E64D-9232-2C72E26AE2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M"/>
          </a:p>
        </p:txBody>
      </p:sp>
      <p:sp>
        <p:nvSpPr>
          <p:cNvPr id="4" name="Text Placeholder 3">
            <a:extLst>
              <a:ext uri="{FF2B5EF4-FFF2-40B4-BE49-F238E27FC236}">
                <a16:creationId xmlns:a16="http://schemas.microsoft.com/office/drawing/2014/main" id="{ED4CBF1B-820D-F84D-8C7B-0EEA4E64D1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8F8504-6A4B-ED42-9C39-C760E88AB212}"/>
              </a:ext>
            </a:extLst>
          </p:cNvPr>
          <p:cNvSpPr>
            <a:spLocks noGrp="1"/>
          </p:cNvSpPr>
          <p:nvPr>
            <p:ph type="dt" sz="half" idx="10"/>
          </p:nvPr>
        </p:nvSpPr>
        <p:spPr/>
        <p:txBody>
          <a:bodyPr/>
          <a:lstStyle/>
          <a:p>
            <a:fld id="{73F9CDE5-CD51-7F42-80FE-E9A44DB5B053}" type="datetimeFigureOut">
              <a:rPr lang="en-MM" smtClean="0"/>
              <a:t>2/1/23</a:t>
            </a:fld>
            <a:endParaRPr lang="en-MM"/>
          </a:p>
        </p:txBody>
      </p:sp>
      <p:sp>
        <p:nvSpPr>
          <p:cNvPr id="6" name="Footer Placeholder 5">
            <a:extLst>
              <a:ext uri="{FF2B5EF4-FFF2-40B4-BE49-F238E27FC236}">
                <a16:creationId xmlns:a16="http://schemas.microsoft.com/office/drawing/2014/main" id="{17DE12FF-F32F-4843-BE7C-0D34D88D484F}"/>
              </a:ext>
            </a:extLst>
          </p:cNvPr>
          <p:cNvSpPr>
            <a:spLocks noGrp="1"/>
          </p:cNvSpPr>
          <p:nvPr>
            <p:ph type="ftr" sz="quarter" idx="11"/>
          </p:nvPr>
        </p:nvSpPr>
        <p:spPr/>
        <p:txBody>
          <a:bodyPr/>
          <a:lstStyle/>
          <a:p>
            <a:endParaRPr lang="en-MM"/>
          </a:p>
        </p:txBody>
      </p:sp>
      <p:sp>
        <p:nvSpPr>
          <p:cNvPr id="7" name="Slide Number Placeholder 6">
            <a:extLst>
              <a:ext uri="{FF2B5EF4-FFF2-40B4-BE49-F238E27FC236}">
                <a16:creationId xmlns:a16="http://schemas.microsoft.com/office/drawing/2014/main" id="{E3C92852-6AD2-AB4A-A0B5-2C94A93F2043}"/>
              </a:ext>
            </a:extLst>
          </p:cNvPr>
          <p:cNvSpPr>
            <a:spLocks noGrp="1"/>
          </p:cNvSpPr>
          <p:nvPr>
            <p:ph type="sldNum" sz="quarter" idx="12"/>
          </p:nvPr>
        </p:nvSpPr>
        <p:spPr/>
        <p:txBody>
          <a:bodyPr/>
          <a:lstStyle/>
          <a:p>
            <a:fld id="{1A3E5B42-FBDC-C143-8728-56A6A966F37B}" type="slidenum">
              <a:rPr lang="en-MM" smtClean="0"/>
              <a:t>‹#›</a:t>
            </a:fld>
            <a:endParaRPr lang="en-MM"/>
          </a:p>
        </p:txBody>
      </p:sp>
    </p:spTree>
    <p:extLst>
      <p:ext uri="{BB962C8B-B14F-4D97-AF65-F5344CB8AC3E}">
        <p14:creationId xmlns:p14="http://schemas.microsoft.com/office/powerpoint/2010/main" val="72958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8546C2-7066-994E-9132-8EE6882311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M"/>
          </a:p>
        </p:txBody>
      </p:sp>
      <p:sp>
        <p:nvSpPr>
          <p:cNvPr id="3" name="Text Placeholder 2">
            <a:extLst>
              <a:ext uri="{FF2B5EF4-FFF2-40B4-BE49-F238E27FC236}">
                <a16:creationId xmlns:a16="http://schemas.microsoft.com/office/drawing/2014/main" id="{909F6EAD-2030-4A4A-9BF6-018723EC89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Date Placeholder 3">
            <a:extLst>
              <a:ext uri="{FF2B5EF4-FFF2-40B4-BE49-F238E27FC236}">
                <a16:creationId xmlns:a16="http://schemas.microsoft.com/office/drawing/2014/main" id="{D207882A-EC95-3F4B-A756-1DF29C09BD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9CDE5-CD51-7F42-80FE-E9A44DB5B053}" type="datetimeFigureOut">
              <a:rPr lang="en-MM" smtClean="0"/>
              <a:t>2/1/23</a:t>
            </a:fld>
            <a:endParaRPr lang="en-MM"/>
          </a:p>
        </p:txBody>
      </p:sp>
      <p:sp>
        <p:nvSpPr>
          <p:cNvPr id="5" name="Footer Placeholder 4">
            <a:extLst>
              <a:ext uri="{FF2B5EF4-FFF2-40B4-BE49-F238E27FC236}">
                <a16:creationId xmlns:a16="http://schemas.microsoft.com/office/drawing/2014/main" id="{D8222DBE-BF46-7642-9B7C-797B4252D1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M"/>
          </a:p>
        </p:txBody>
      </p:sp>
      <p:sp>
        <p:nvSpPr>
          <p:cNvPr id="6" name="Slide Number Placeholder 5">
            <a:extLst>
              <a:ext uri="{FF2B5EF4-FFF2-40B4-BE49-F238E27FC236}">
                <a16:creationId xmlns:a16="http://schemas.microsoft.com/office/drawing/2014/main" id="{5C6B5FF7-3D20-2343-A2C2-59A046DEBE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5B42-FBDC-C143-8728-56A6A966F37B}" type="slidenum">
              <a:rPr lang="en-MM" smtClean="0"/>
              <a:t>‹#›</a:t>
            </a:fld>
            <a:endParaRPr lang="en-MM"/>
          </a:p>
        </p:txBody>
      </p:sp>
    </p:spTree>
    <p:extLst>
      <p:ext uri="{BB962C8B-B14F-4D97-AF65-F5344CB8AC3E}">
        <p14:creationId xmlns:p14="http://schemas.microsoft.com/office/powerpoint/2010/main" val="72934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M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kaspersky.com/total-securit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kaspersky.com/resource-center/threats/cybercri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ncsc.gov.uk/news/uk-and-us-investigation-into-harmful-international-cyber-campaig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50000"/>
              </a:schemeClr>
            </a:gs>
            <a:gs pos="16000">
              <a:schemeClr val="accent1">
                <a:lumMod val="89000"/>
              </a:schemeClr>
            </a:gs>
            <a:gs pos="69000">
              <a:schemeClr val="accent1">
                <a:lumMod val="75000"/>
              </a:schemeClr>
            </a:gs>
            <a:gs pos="97000">
              <a:schemeClr val="accent1">
                <a:lumMod val="70000"/>
              </a:schemeClr>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5E115-A7D1-3F42-80DB-34263033AC34}"/>
              </a:ext>
            </a:extLst>
          </p:cNvPr>
          <p:cNvSpPr>
            <a:spLocks noGrp="1"/>
          </p:cNvSpPr>
          <p:nvPr>
            <p:ph type="ctrTitle"/>
          </p:nvPr>
        </p:nvSpPr>
        <p:spPr>
          <a:xfrm>
            <a:off x="1524000" y="1122363"/>
            <a:ext cx="9144000" cy="1896882"/>
          </a:xfrm>
          <a:solidFill>
            <a:schemeClr val="bg1"/>
          </a:solidFill>
        </p:spPr>
        <p:txBody>
          <a:bodyPr anchor="ctr"/>
          <a:lstStyle/>
          <a:p>
            <a:r>
              <a:rPr lang="en-MM" dirty="0">
                <a:latin typeface="Times New Roman" panose="02020603050405020304" pitchFamily="18" charset="0"/>
                <a:cs typeface="Times New Roman" panose="02020603050405020304" pitchFamily="18" charset="0"/>
              </a:rPr>
              <a:t>Cyber Security</a:t>
            </a:r>
          </a:p>
        </p:txBody>
      </p:sp>
      <p:sp>
        <p:nvSpPr>
          <p:cNvPr id="3" name="Subtitle 2">
            <a:extLst>
              <a:ext uri="{FF2B5EF4-FFF2-40B4-BE49-F238E27FC236}">
                <a16:creationId xmlns:a16="http://schemas.microsoft.com/office/drawing/2014/main" id="{BAE9A5C5-4515-8448-AA28-63D0C7A19683}"/>
              </a:ext>
            </a:extLst>
          </p:cNvPr>
          <p:cNvSpPr>
            <a:spLocks noGrp="1"/>
          </p:cNvSpPr>
          <p:nvPr>
            <p:ph type="subTitle" idx="1"/>
          </p:nvPr>
        </p:nvSpPr>
        <p:spPr/>
        <p:txBody>
          <a:bodyPr/>
          <a:lstStyle/>
          <a:p>
            <a:r>
              <a:rPr lang="en-MM" dirty="0">
                <a:solidFill>
                  <a:schemeClr val="bg1"/>
                </a:solidFill>
              </a:rPr>
              <a:t>Dr Nay Win Aung</a:t>
            </a:r>
          </a:p>
          <a:p>
            <a:r>
              <a:rPr lang="en-MM" dirty="0">
                <a:solidFill>
                  <a:schemeClr val="bg1"/>
                </a:solidFill>
              </a:rPr>
              <a:t>Assistant Director</a:t>
            </a:r>
          </a:p>
          <a:p>
            <a:r>
              <a:rPr lang="en-MM" dirty="0">
                <a:solidFill>
                  <a:schemeClr val="bg1"/>
                </a:solidFill>
              </a:rPr>
              <a:t>Department of Medical Services</a:t>
            </a:r>
          </a:p>
        </p:txBody>
      </p:sp>
    </p:spTree>
    <p:extLst>
      <p:ext uri="{BB962C8B-B14F-4D97-AF65-F5344CB8AC3E}">
        <p14:creationId xmlns:p14="http://schemas.microsoft.com/office/powerpoint/2010/main" val="577834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A67738-3843-EA43-9D59-B6DAF261ACC8}"/>
              </a:ext>
            </a:extLst>
          </p:cNvPr>
          <p:cNvSpPr>
            <a:spLocks noGrp="1"/>
          </p:cNvSpPr>
          <p:nvPr>
            <p:ph idx="1"/>
          </p:nvPr>
        </p:nvSpPr>
        <p:spPr>
          <a:xfrm>
            <a:off x="838200" y="514409"/>
            <a:ext cx="10515600" cy="5955401"/>
          </a:xfrm>
        </p:spPr>
        <p:txBody>
          <a:bodyPr>
            <a:noAutofit/>
          </a:bodyPr>
          <a:lstStyle/>
          <a:p>
            <a:pPr marL="0" indent="0" algn="just" fontAlgn="base">
              <a:buNone/>
            </a:pPr>
            <a:r>
              <a:rPr lang="en-US" sz="2400" b="1" dirty="0">
                <a:effectLst/>
                <a:latin typeface="Times New Roman" panose="02020603050405020304" pitchFamily="18" charset="0"/>
                <a:cs typeface="Times New Roman" panose="02020603050405020304" pitchFamily="18" charset="0"/>
              </a:rPr>
              <a:t>Romance scams</a:t>
            </a:r>
          </a:p>
          <a:p>
            <a:pPr marL="0" indent="0" algn="just" fontAlgn="base">
              <a:buNone/>
            </a:pPr>
            <a:r>
              <a:rPr lang="en-US" sz="2400" dirty="0">
                <a:effectLst/>
                <a:latin typeface="Times New Roman" panose="02020603050405020304" pitchFamily="18" charset="0"/>
                <a:cs typeface="Times New Roman" panose="02020603050405020304" pitchFamily="18" charset="0"/>
              </a:rPr>
              <a:t>	In February 2020, the FBI warned U.S. citizens to be aware of confidence fraud that cybercriminals commit using dating sites, chat rooms and apps. Perpetrators take advantage of people seeking new partners, duping victims into giving away personal data.</a:t>
            </a:r>
          </a:p>
          <a:p>
            <a:pPr marL="0" indent="0" algn="just" fontAlgn="base">
              <a:buNone/>
            </a:pPr>
            <a:r>
              <a:rPr lang="en-US" sz="2400" dirty="0">
                <a:effectLst/>
                <a:latin typeface="Times New Roman" panose="02020603050405020304" pitchFamily="18" charset="0"/>
                <a:cs typeface="Times New Roman" panose="02020603050405020304" pitchFamily="18" charset="0"/>
              </a:rPr>
              <a:t>	The FBI reports that romance cyber threats affected 114 victims in New Mexico in 2019, with financial losses amounting to $1.6 million.</a:t>
            </a:r>
          </a:p>
          <a:p>
            <a:pPr marL="0" indent="0" algn="just" fontAlgn="base">
              <a:buNone/>
            </a:pPr>
            <a:r>
              <a:rPr lang="en-US" sz="2400" b="1" dirty="0" err="1">
                <a:effectLst/>
                <a:latin typeface="Times New Roman" panose="02020603050405020304" pitchFamily="18" charset="0"/>
                <a:cs typeface="Times New Roman" panose="02020603050405020304" pitchFamily="18" charset="0"/>
              </a:rPr>
              <a:t>Emotet</a:t>
            </a:r>
            <a:r>
              <a:rPr lang="en-US" sz="2400" b="1" dirty="0">
                <a:effectLst/>
                <a:latin typeface="Times New Roman" panose="02020603050405020304" pitchFamily="18" charset="0"/>
                <a:cs typeface="Times New Roman" panose="02020603050405020304" pitchFamily="18" charset="0"/>
              </a:rPr>
              <a:t> malware</a:t>
            </a:r>
          </a:p>
          <a:p>
            <a:pPr marL="0" indent="0" algn="just" fontAlgn="base">
              <a:buNone/>
            </a:pPr>
            <a:r>
              <a:rPr lang="en-US" sz="2400" dirty="0">
                <a:effectLst/>
                <a:latin typeface="Times New Roman" panose="02020603050405020304" pitchFamily="18" charset="0"/>
                <a:cs typeface="Times New Roman" panose="02020603050405020304" pitchFamily="18" charset="0"/>
              </a:rPr>
              <a:t>	In late 2019, The Australian Cyber Security Centre warned national organizations about a widespread global cyber threat from </a:t>
            </a:r>
            <a:r>
              <a:rPr lang="en-US" sz="2400" dirty="0" err="1">
                <a:effectLst/>
                <a:latin typeface="Times New Roman" panose="02020603050405020304" pitchFamily="18" charset="0"/>
                <a:cs typeface="Times New Roman" panose="02020603050405020304" pitchFamily="18" charset="0"/>
              </a:rPr>
              <a:t>Emotet</a:t>
            </a:r>
            <a:r>
              <a:rPr lang="en-US" sz="2400" dirty="0">
                <a:effectLst/>
                <a:latin typeface="Times New Roman" panose="02020603050405020304" pitchFamily="18" charset="0"/>
                <a:cs typeface="Times New Roman" panose="02020603050405020304" pitchFamily="18" charset="0"/>
              </a:rPr>
              <a:t> malware.</a:t>
            </a:r>
          </a:p>
          <a:p>
            <a:pPr marL="0" indent="0" algn="just" fontAlgn="base">
              <a:buNone/>
            </a:pPr>
            <a:r>
              <a:rPr lang="en-US" sz="2400" dirty="0">
                <a:latin typeface="Times New Roman" panose="02020603050405020304" pitchFamily="18" charset="0"/>
                <a:cs typeface="Times New Roman" panose="02020603050405020304" pitchFamily="18" charset="0"/>
              </a:rPr>
              <a:t>	</a:t>
            </a:r>
            <a:r>
              <a:rPr lang="en-US" sz="2400" u="none" strike="noStrike" dirty="0" err="1">
                <a:effectLst/>
                <a:latin typeface="Times New Roman" panose="02020603050405020304" pitchFamily="18" charset="0"/>
                <a:cs typeface="Times New Roman" panose="02020603050405020304" pitchFamily="18" charset="0"/>
              </a:rPr>
              <a:t>Emotet</a:t>
            </a:r>
            <a:r>
              <a:rPr lang="en-US" sz="2400" dirty="0">
                <a:effectLst/>
                <a:latin typeface="Times New Roman" panose="02020603050405020304" pitchFamily="18" charset="0"/>
                <a:cs typeface="Times New Roman" panose="02020603050405020304" pitchFamily="18" charset="0"/>
              </a:rPr>
              <a:t> is a sophisticated trojan that can steal data and also load other malware. </a:t>
            </a:r>
            <a:r>
              <a:rPr lang="en-US" sz="2400" dirty="0" err="1">
                <a:effectLst/>
                <a:latin typeface="Times New Roman" panose="02020603050405020304" pitchFamily="18" charset="0"/>
                <a:cs typeface="Times New Roman" panose="02020603050405020304" pitchFamily="18" charset="0"/>
              </a:rPr>
              <a:t>Emotet</a:t>
            </a:r>
            <a:r>
              <a:rPr lang="en-US" sz="2400" dirty="0">
                <a:effectLst/>
                <a:latin typeface="Times New Roman" panose="02020603050405020304" pitchFamily="18" charset="0"/>
                <a:cs typeface="Times New Roman" panose="02020603050405020304" pitchFamily="18" charset="0"/>
              </a:rPr>
              <a:t> thrives on unsophisticated password: a reminder of the importance of creating a secure password to guard against cyber threats.</a:t>
            </a:r>
          </a:p>
          <a:p>
            <a:pPr marL="0" indent="0" algn="just">
              <a:buNone/>
            </a:pPr>
            <a:endParaRPr lang="en-MM"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906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C0CF3-DA5A-F74C-A138-06C52EB2E824}"/>
              </a:ext>
            </a:extLst>
          </p:cNvPr>
          <p:cNvSpPr>
            <a:spLocks noGrp="1"/>
          </p:cNvSpPr>
          <p:nvPr>
            <p:ph type="title"/>
          </p:nvPr>
        </p:nvSpPr>
        <p:spPr/>
        <p:txBody>
          <a:bodyPr>
            <a:normAutofit/>
          </a:bodyPr>
          <a:lstStyle/>
          <a:p>
            <a:r>
              <a:rPr lang="en-US" dirty="0">
                <a:effectLst/>
                <a:latin typeface="Times New Roman" panose="02020603050405020304" pitchFamily="18" charset="0"/>
                <a:cs typeface="Times New Roman" panose="02020603050405020304" pitchFamily="18" charset="0"/>
              </a:rPr>
              <a:t>Cyber safety tips - protect yourself against cyberattacks</a:t>
            </a:r>
            <a:endParaRPr lang="en-MM"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7498AD0-73CB-C447-A47F-690DDD926679}"/>
              </a:ext>
            </a:extLst>
          </p:cNvPr>
          <p:cNvSpPr>
            <a:spLocks noGrp="1"/>
          </p:cNvSpPr>
          <p:nvPr>
            <p:ph idx="1"/>
          </p:nvPr>
        </p:nvSpPr>
        <p:spPr/>
        <p:txBody>
          <a:bodyPr>
            <a:normAutofit/>
          </a:bodyPr>
          <a:lstStyle/>
          <a:p>
            <a:pPr marL="0" indent="0" algn="just" fontAlgn="base">
              <a:buNone/>
            </a:pPr>
            <a:r>
              <a:rPr lang="en-US" b="0" i="0" dirty="0">
                <a:solidFill>
                  <a:srgbClr val="8F8F8F"/>
                </a:solidFill>
                <a:effectLst/>
                <a:latin typeface="MuseoSans"/>
              </a:rPr>
              <a:t> </a:t>
            </a:r>
            <a:r>
              <a:rPr lang="en-US" dirty="0">
                <a:effectLst/>
                <a:latin typeface="Times New Roman" panose="02020603050405020304" pitchFamily="18" charset="0"/>
                <a:cs typeface="Times New Roman" panose="02020603050405020304" pitchFamily="18" charset="0"/>
              </a:rPr>
              <a:t>How can businesses and individuals guard against cyber threats? Here are our top cyber safety tips:</a:t>
            </a:r>
          </a:p>
          <a:p>
            <a:pPr marL="0" indent="0" algn="just" fontAlgn="base">
              <a:buNone/>
            </a:pPr>
            <a:r>
              <a:rPr lang="en-US" dirty="0">
                <a:effectLst/>
                <a:latin typeface="Times New Roman" panose="02020603050405020304" pitchFamily="18" charset="0"/>
                <a:cs typeface="Times New Roman" panose="02020603050405020304" pitchFamily="18" charset="0"/>
              </a:rPr>
              <a:t>1.</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Update your software and operating system: This means you benefit from the latest security patches.</a:t>
            </a:r>
          </a:p>
          <a:p>
            <a:pPr marL="0" indent="0" algn="just" fontAlgn="base">
              <a:buNone/>
            </a:pPr>
            <a:r>
              <a:rPr lang="en-US" dirty="0">
                <a:effectLst/>
                <a:latin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Use anti-virus software: Security solutions like </a:t>
            </a:r>
            <a:r>
              <a:rPr lang="en-US" u="none"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Kaspersky Total Security</a:t>
            </a:r>
            <a:r>
              <a:rPr lang="en-US" dirty="0">
                <a:effectLst/>
                <a:latin typeface="Times New Roman" panose="02020603050405020304" pitchFamily="18" charset="0"/>
                <a:cs typeface="Times New Roman" panose="02020603050405020304" pitchFamily="18" charset="0"/>
              </a:rPr>
              <a:t> will detect and removes threats. Keep your software updated for the best level of protection.</a:t>
            </a:r>
          </a:p>
          <a:p>
            <a:pPr marL="0" indent="0" algn="just" fontAlgn="base">
              <a:buNone/>
            </a:pPr>
            <a:r>
              <a:rPr lang="en-US" dirty="0">
                <a:effectLst/>
                <a:latin typeface="Times New Roman" panose="02020603050405020304" pitchFamily="18" charset="0"/>
                <a:cs typeface="Times New Roman" panose="02020603050405020304" pitchFamily="18" charset="0"/>
              </a:rPr>
              <a:t>3.</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Use strong passwords: Ensure your passwords are not easily guessable.</a:t>
            </a:r>
          </a:p>
          <a:p>
            <a:endParaRPr lang="en-MM" dirty="0"/>
          </a:p>
        </p:txBody>
      </p:sp>
    </p:spTree>
    <p:extLst>
      <p:ext uri="{BB962C8B-B14F-4D97-AF65-F5344CB8AC3E}">
        <p14:creationId xmlns:p14="http://schemas.microsoft.com/office/powerpoint/2010/main" val="1052925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E9905C-3B8C-DA42-B3D9-FB6A98E03476}"/>
              </a:ext>
            </a:extLst>
          </p:cNvPr>
          <p:cNvSpPr>
            <a:spLocks noGrp="1"/>
          </p:cNvSpPr>
          <p:nvPr>
            <p:ph idx="1"/>
          </p:nvPr>
        </p:nvSpPr>
        <p:spPr>
          <a:xfrm>
            <a:off x="838200" y="859466"/>
            <a:ext cx="10515600" cy="4351338"/>
          </a:xfrm>
        </p:spPr>
        <p:txBody>
          <a:bodyPr/>
          <a:lstStyle/>
          <a:p>
            <a:pPr marL="0" indent="0" algn="just" fontAlgn="base">
              <a:buNone/>
            </a:pPr>
            <a:r>
              <a:rPr lang="en-US" dirty="0">
                <a:effectLst/>
                <a:latin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Do not open email attachments from unknown senders: These could be infected with malware.</a:t>
            </a:r>
          </a:p>
          <a:p>
            <a:pPr marL="0" indent="0" algn="just" fontAlgn="base">
              <a:buNone/>
            </a:pPr>
            <a:r>
              <a:rPr lang="en-US" dirty="0">
                <a:effectLst/>
                <a:latin typeface="Times New Roman" panose="02020603050405020304" pitchFamily="18" charset="0"/>
                <a:cs typeface="Times New Roman" panose="02020603050405020304" pitchFamily="18" charset="0"/>
              </a:rPr>
              <a:t>5.</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Do not click on links in emails from unknown senders or unfamiliar websites: This is a common way that malware is spread.</a:t>
            </a:r>
          </a:p>
          <a:p>
            <a:pPr marL="0" indent="0" algn="just" fontAlgn="base">
              <a:buNone/>
            </a:pPr>
            <a:r>
              <a:rPr lang="en-US" dirty="0">
                <a:effectLst/>
                <a:latin typeface="Times New Roman" panose="02020603050405020304" pitchFamily="18" charset="0"/>
                <a:cs typeface="Times New Roman" panose="02020603050405020304" pitchFamily="18" charset="0"/>
              </a:rPr>
              <a:t>6.</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Avoid using unsecure </a:t>
            </a:r>
            <a:r>
              <a:rPr lang="en-US" dirty="0" err="1">
                <a:effectLst/>
                <a:latin typeface="Times New Roman" panose="02020603050405020304" pitchFamily="18" charset="0"/>
                <a:cs typeface="Times New Roman" panose="02020603050405020304" pitchFamily="18" charset="0"/>
              </a:rPr>
              <a:t>WiFi</a:t>
            </a:r>
            <a:r>
              <a:rPr lang="en-US" dirty="0">
                <a:effectLst/>
                <a:latin typeface="Times New Roman" panose="02020603050405020304" pitchFamily="18" charset="0"/>
                <a:cs typeface="Times New Roman" panose="02020603050405020304" pitchFamily="18" charset="0"/>
              </a:rPr>
              <a:t> networks in public places: Unsecure networks leave you vulnerable to man-in-the-middle attacks.</a:t>
            </a:r>
          </a:p>
          <a:p>
            <a:endParaRPr lang="en-MM" dirty="0"/>
          </a:p>
        </p:txBody>
      </p:sp>
    </p:spTree>
    <p:extLst>
      <p:ext uri="{BB962C8B-B14F-4D97-AF65-F5344CB8AC3E}">
        <p14:creationId xmlns:p14="http://schemas.microsoft.com/office/powerpoint/2010/main" val="1437539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066DB6D-399C-D842-ACA0-4C06356B30BD}"/>
              </a:ext>
            </a:extLst>
          </p:cNvPr>
          <p:cNvSpPr/>
          <p:nvPr/>
        </p:nvSpPr>
        <p:spPr>
          <a:xfrm>
            <a:off x="4521531" y="2967335"/>
            <a:ext cx="3148939" cy="923330"/>
          </a:xfrm>
          <a:prstGeom prst="rect">
            <a:avLst/>
          </a:prstGeom>
          <a:noFill/>
        </p:spPr>
        <p:txBody>
          <a:bodyPr wrap="none" lIns="91440" tIns="45720" rIns="91440" bIns="45720">
            <a:spAutoFit/>
          </a:bodyPr>
          <a:lstStyle/>
          <a:p>
            <a:pPr algn="ctr"/>
            <a:r>
              <a:rPr lang="en-US" sz="5400" b="1" cap="none" spc="0" dirty="0">
                <a:ln w="6600">
                  <a:solidFill>
                    <a:schemeClr val="accent2"/>
                  </a:solidFill>
                  <a:prstDash val="solid"/>
                </a:ln>
                <a:solidFill>
                  <a:srgbClr val="FFFFFF"/>
                </a:solidFill>
                <a:effectLst>
                  <a:outerShdw dist="38100" dir="2700000" algn="tl" rotWithShape="0">
                    <a:schemeClr val="accent2"/>
                  </a:outerShdw>
                </a:effectLst>
              </a:rPr>
              <a:t>Thank You</a:t>
            </a:r>
          </a:p>
        </p:txBody>
      </p:sp>
    </p:spTree>
    <p:extLst>
      <p:ext uri="{BB962C8B-B14F-4D97-AF65-F5344CB8AC3E}">
        <p14:creationId xmlns:p14="http://schemas.microsoft.com/office/powerpoint/2010/main" val="714647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C8F56-23C4-F646-8788-45B8460F5103}"/>
              </a:ext>
            </a:extLst>
          </p:cNvPr>
          <p:cNvSpPr>
            <a:spLocks noGrp="1"/>
          </p:cNvSpPr>
          <p:nvPr>
            <p:ph type="title"/>
          </p:nvPr>
        </p:nvSpPr>
        <p:spPr/>
        <p:txBody>
          <a:bodyPr/>
          <a:lstStyle/>
          <a:p>
            <a:r>
              <a:rPr lang="en-MM" dirty="0">
                <a:latin typeface="Times New Roman" panose="02020603050405020304" pitchFamily="18" charset="0"/>
                <a:cs typeface="Times New Roman" panose="02020603050405020304" pitchFamily="18" charset="0"/>
              </a:rPr>
              <a:t>What is Cyber Security?</a:t>
            </a:r>
          </a:p>
        </p:txBody>
      </p:sp>
      <p:sp>
        <p:nvSpPr>
          <p:cNvPr id="3" name="Content Placeholder 2">
            <a:extLst>
              <a:ext uri="{FF2B5EF4-FFF2-40B4-BE49-F238E27FC236}">
                <a16:creationId xmlns:a16="http://schemas.microsoft.com/office/drawing/2014/main" id="{E4A6C144-E8F1-AC49-B543-ABD5254E68C0}"/>
              </a:ext>
            </a:extLst>
          </p:cNvPr>
          <p:cNvSpPr>
            <a:spLocks noGrp="1"/>
          </p:cNvSpPr>
          <p:nvPr>
            <p:ph idx="1"/>
          </p:nvPr>
        </p:nvSpPr>
        <p:spPr/>
        <p:txBody>
          <a:bodyPr>
            <a:normAutofit/>
          </a:bodyPr>
          <a:lstStyle/>
          <a:p>
            <a:pPr algn="just"/>
            <a:r>
              <a:rPr lang="en-US" sz="3600" dirty="0">
                <a:solidFill>
                  <a:srgbClr val="8F8F8F"/>
                </a:solidFill>
                <a:effectLst/>
                <a:latin typeface="Times New Roman" panose="02020603050405020304" pitchFamily="18" charset="0"/>
                <a:cs typeface="Times New Roman" panose="02020603050405020304" pitchFamily="18" charset="0"/>
              </a:rPr>
              <a:t>Cyber security is the practice of defending computers, servers, mobile devices, electronic systems, networks, and data from malicious attacks. It's also known as information technology security or electronic information security. </a:t>
            </a:r>
            <a:endParaRPr lang="en-MM"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2308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6281B-1176-E542-B819-946603A46E2C}"/>
              </a:ext>
            </a:extLst>
          </p:cNvPr>
          <p:cNvSpPr>
            <a:spLocks noGrp="1"/>
          </p:cNvSpPr>
          <p:nvPr>
            <p:ph type="title"/>
          </p:nvPr>
        </p:nvSpPr>
        <p:spPr/>
        <p:txBody>
          <a:bodyPr>
            <a:normAutofit/>
          </a:bodyPr>
          <a:lstStyle/>
          <a:p>
            <a:r>
              <a:rPr lang="en-US" sz="4000" b="0" i="0" dirty="0">
                <a:effectLst/>
                <a:latin typeface="MuseoSans"/>
              </a:rPr>
              <a:t>can be divided into a few common categories.</a:t>
            </a:r>
            <a:endParaRPr lang="en-MM" sz="4000" dirty="0"/>
          </a:p>
        </p:txBody>
      </p:sp>
      <p:sp>
        <p:nvSpPr>
          <p:cNvPr id="3" name="Content Placeholder 2">
            <a:extLst>
              <a:ext uri="{FF2B5EF4-FFF2-40B4-BE49-F238E27FC236}">
                <a16:creationId xmlns:a16="http://schemas.microsoft.com/office/drawing/2014/main" id="{0905FFF9-F711-4C4D-9DD6-CC610212D340}"/>
              </a:ext>
            </a:extLst>
          </p:cNvPr>
          <p:cNvSpPr>
            <a:spLocks noGrp="1"/>
          </p:cNvSpPr>
          <p:nvPr>
            <p:ph idx="1"/>
          </p:nvPr>
        </p:nvSpPr>
        <p:spPr>
          <a:xfrm>
            <a:off x="838200" y="1690688"/>
            <a:ext cx="10515600" cy="4486275"/>
          </a:xfrm>
        </p:spPr>
        <p:txBody>
          <a:bodyPr>
            <a:normAutofit fontScale="92500" lnSpcReduction="10000"/>
          </a:bodyPr>
          <a:lstStyle/>
          <a:p>
            <a:pPr marL="0" indent="0" algn="just" fontAlgn="base">
              <a:buNone/>
            </a:pPr>
            <a:r>
              <a:rPr lang="en-US" dirty="0">
                <a:effectLst/>
                <a:latin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a:t>
            </a:r>
            <a:r>
              <a:rPr lang="en-US" b="1" dirty="0">
                <a:effectLst/>
                <a:latin typeface="Times New Roman" panose="02020603050405020304" pitchFamily="18" charset="0"/>
                <a:cs typeface="Times New Roman" panose="02020603050405020304" pitchFamily="18" charset="0"/>
              </a:rPr>
              <a:t>Network security </a:t>
            </a:r>
            <a:r>
              <a:rPr lang="en-US" dirty="0">
                <a:effectLst/>
                <a:latin typeface="Times New Roman" panose="02020603050405020304" pitchFamily="18" charset="0"/>
                <a:cs typeface="Times New Roman" panose="02020603050405020304" pitchFamily="18" charset="0"/>
              </a:rPr>
              <a:t>is the practice of securing a computer network from intruders, whether targeted attackers or opportunistic malware.</a:t>
            </a:r>
          </a:p>
          <a:p>
            <a:pPr marL="0" indent="0" algn="just" fontAlgn="base">
              <a:buNone/>
            </a:pPr>
            <a:r>
              <a:rPr lang="en-US" dirty="0">
                <a:effectLst/>
                <a:latin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a:t>
            </a:r>
            <a:r>
              <a:rPr lang="en-US" b="1" dirty="0">
                <a:effectLst/>
                <a:latin typeface="Times New Roman" panose="02020603050405020304" pitchFamily="18" charset="0"/>
                <a:cs typeface="Times New Roman" panose="02020603050405020304" pitchFamily="18" charset="0"/>
              </a:rPr>
              <a:t>Application security </a:t>
            </a:r>
            <a:r>
              <a:rPr lang="en-US" dirty="0">
                <a:effectLst/>
                <a:latin typeface="Times New Roman" panose="02020603050405020304" pitchFamily="18" charset="0"/>
                <a:cs typeface="Times New Roman" panose="02020603050405020304" pitchFamily="18" charset="0"/>
              </a:rPr>
              <a:t>focuses on keeping software and devices free of threats. A compromised application could provide access to the data its designed to protect. Successful security begins in the design stage, well before a program or device is deployed.</a:t>
            </a:r>
          </a:p>
          <a:p>
            <a:pPr marL="0" indent="0" algn="just" fontAlgn="base">
              <a:buNone/>
            </a:pPr>
            <a:r>
              <a:rPr lang="en-US" dirty="0">
                <a:effectLst/>
                <a:latin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a:t>
            </a:r>
            <a:r>
              <a:rPr lang="en-US" b="1" dirty="0">
                <a:effectLst/>
                <a:latin typeface="Times New Roman" panose="02020603050405020304" pitchFamily="18" charset="0"/>
                <a:cs typeface="Times New Roman" panose="02020603050405020304" pitchFamily="18" charset="0"/>
              </a:rPr>
              <a:t>Information security </a:t>
            </a:r>
            <a:r>
              <a:rPr lang="en-US" dirty="0">
                <a:effectLst/>
                <a:latin typeface="Times New Roman" panose="02020603050405020304" pitchFamily="18" charset="0"/>
                <a:cs typeface="Times New Roman" panose="02020603050405020304" pitchFamily="18" charset="0"/>
              </a:rPr>
              <a:t>protects the integrity and privacy of data, both in storage and in transit.</a:t>
            </a:r>
          </a:p>
          <a:p>
            <a:pPr marL="0" indent="0" algn="just" fontAlgn="base">
              <a:buNone/>
            </a:pPr>
            <a:r>
              <a:rPr lang="en-US" dirty="0">
                <a:effectLst/>
                <a:latin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cs typeface="Times New Roman" panose="02020603050405020304" pitchFamily="18" charset="0"/>
              </a:rPr>
              <a:t> </a:t>
            </a:r>
            <a:r>
              <a:rPr lang="en-US" b="1" dirty="0">
                <a:effectLst/>
                <a:latin typeface="Times New Roman" panose="02020603050405020304" pitchFamily="18" charset="0"/>
                <a:cs typeface="Times New Roman" panose="02020603050405020304" pitchFamily="18" charset="0"/>
              </a:rPr>
              <a:t>Operational security </a:t>
            </a:r>
            <a:r>
              <a:rPr lang="en-US" dirty="0">
                <a:effectLst/>
                <a:latin typeface="Times New Roman" panose="02020603050405020304" pitchFamily="18" charset="0"/>
                <a:cs typeface="Times New Roman" panose="02020603050405020304" pitchFamily="18" charset="0"/>
              </a:rPr>
              <a:t>includes the processes and decisions for handling and protecting data assets. The permissions users have when accessing a network and the procedures that determine how and where data may be stored or shared all fall under this umbrella.</a:t>
            </a:r>
          </a:p>
          <a:p>
            <a:pPr marL="0" indent="0" algn="just">
              <a:buNone/>
            </a:pPr>
            <a:endParaRPr lang="en-MM"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34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59CD-2F26-2340-82E8-E39CE36FB982}"/>
              </a:ext>
            </a:extLst>
          </p:cNvPr>
          <p:cNvSpPr>
            <a:spLocks noGrp="1"/>
          </p:cNvSpPr>
          <p:nvPr>
            <p:ph type="title"/>
          </p:nvPr>
        </p:nvSpPr>
        <p:spPr/>
        <p:txBody>
          <a:bodyPr/>
          <a:lstStyle/>
          <a:p>
            <a:r>
              <a:rPr lang="en-US" b="1" i="0" dirty="0">
                <a:effectLst/>
                <a:latin typeface="MuseoSans"/>
              </a:rPr>
              <a:t>Types of cyber threats</a:t>
            </a:r>
            <a:endParaRPr lang="en-MM" dirty="0"/>
          </a:p>
        </p:txBody>
      </p:sp>
      <p:sp>
        <p:nvSpPr>
          <p:cNvPr id="3" name="Content Placeholder 2">
            <a:extLst>
              <a:ext uri="{FF2B5EF4-FFF2-40B4-BE49-F238E27FC236}">
                <a16:creationId xmlns:a16="http://schemas.microsoft.com/office/drawing/2014/main" id="{F96DE5DB-C1CA-FF49-BE17-23F9B61C9F04}"/>
              </a:ext>
            </a:extLst>
          </p:cNvPr>
          <p:cNvSpPr>
            <a:spLocks noGrp="1"/>
          </p:cNvSpPr>
          <p:nvPr>
            <p:ph idx="1"/>
          </p:nvPr>
        </p:nvSpPr>
        <p:spPr/>
        <p:txBody>
          <a:bodyPr/>
          <a:lstStyle/>
          <a:p>
            <a:pPr marL="0" indent="0" algn="just" fontAlgn="base">
              <a:buNone/>
            </a:pPr>
            <a:r>
              <a:rPr lang="en-US" b="0" i="0" dirty="0">
                <a:effectLst/>
                <a:latin typeface="MuseoSans"/>
              </a:rPr>
              <a:t>The threats countered by cyber-security are three-fold:</a:t>
            </a:r>
          </a:p>
          <a:p>
            <a:pPr algn="just" fontAlgn="base"/>
            <a:r>
              <a:rPr lang="en-US" b="0" i="0" dirty="0">
                <a:effectLst/>
                <a:latin typeface="MuseoSans"/>
              </a:rPr>
              <a:t>1. </a:t>
            </a:r>
            <a:r>
              <a:rPr lang="en-US" b="1" i="0" u="none" strike="noStrike" dirty="0">
                <a:effectLst/>
                <a:latin typeface="MuseoSans"/>
                <a:hlinkClick r:id="rId2">
                  <a:extLst>
                    <a:ext uri="{A12FA001-AC4F-418D-AE19-62706E023703}">
                      <ahyp:hlinkClr xmlns:ahyp="http://schemas.microsoft.com/office/drawing/2018/hyperlinkcolor" val="tx"/>
                    </a:ext>
                  </a:extLst>
                </a:hlinkClick>
              </a:rPr>
              <a:t>Cybercrime</a:t>
            </a:r>
            <a:r>
              <a:rPr lang="en-US" b="0" i="0" dirty="0">
                <a:effectLst/>
                <a:latin typeface="MuseoSans"/>
              </a:rPr>
              <a:t> includes single actors or groups targeting systems for financial gain or to cause disruption.</a:t>
            </a:r>
          </a:p>
          <a:p>
            <a:pPr algn="just" fontAlgn="base"/>
            <a:r>
              <a:rPr lang="en-US" b="0" i="0" dirty="0">
                <a:effectLst/>
                <a:latin typeface="MuseoSans"/>
              </a:rPr>
              <a:t>2. </a:t>
            </a:r>
            <a:r>
              <a:rPr lang="en-US" b="1" i="0" dirty="0">
                <a:effectLst/>
                <a:latin typeface="MuseoSans"/>
              </a:rPr>
              <a:t>Cyber-attack</a:t>
            </a:r>
            <a:r>
              <a:rPr lang="en-US" b="0" i="0" dirty="0">
                <a:effectLst/>
                <a:latin typeface="MuseoSans"/>
              </a:rPr>
              <a:t> often involves politically motivated information gathering.</a:t>
            </a:r>
          </a:p>
          <a:p>
            <a:pPr algn="just" fontAlgn="base"/>
            <a:r>
              <a:rPr lang="en-US" b="0" i="0" dirty="0">
                <a:effectLst/>
                <a:latin typeface="MuseoSans"/>
              </a:rPr>
              <a:t>3. </a:t>
            </a:r>
            <a:r>
              <a:rPr lang="en-US" b="1" i="0" dirty="0">
                <a:effectLst/>
                <a:latin typeface="MuseoSans"/>
              </a:rPr>
              <a:t>Cyberterrorism</a:t>
            </a:r>
            <a:r>
              <a:rPr lang="en-US" b="0" i="0" dirty="0">
                <a:effectLst/>
                <a:latin typeface="MuseoSans"/>
              </a:rPr>
              <a:t> is intended to undermine electronic systems to cause panic or fear.</a:t>
            </a:r>
          </a:p>
          <a:p>
            <a:pPr algn="just"/>
            <a:endParaRPr lang="en-MM" dirty="0"/>
          </a:p>
        </p:txBody>
      </p:sp>
    </p:spTree>
    <p:extLst>
      <p:ext uri="{BB962C8B-B14F-4D97-AF65-F5344CB8AC3E}">
        <p14:creationId xmlns:p14="http://schemas.microsoft.com/office/powerpoint/2010/main" val="4047301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E7FE7-2E70-F641-B19A-E9C7BA0D7033}"/>
              </a:ext>
            </a:extLst>
          </p:cNvPr>
          <p:cNvSpPr>
            <a:spLocks noGrp="1"/>
          </p:cNvSpPr>
          <p:nvPr>
            <p:ph type="title"/>
          </p:nvPr>
        </p:nvSpPr>
        <p:spPr>
          <a:xfrm>
            <a:off x="838200" y="365125"/>
            <a:ext cx="10515600" cy="670045"/>
          </a:xfrm>
        </p:spPr>
        <p:txBody>
          <a:bodyPr>
            <a:normAutofit/>
          </a:bodyPr>
          <a:lstStyle/>
          <a:p>
            <a:r>
              <a:rPr lang="en-US" sz="3600" b="0" i="0" dirty="0">
                <a:effectLst/>
                <a:latin typeface="Times New Roman" panose="02020603050405020304" pitchFamily="18" charset="0"/>
                <a:cs typeface="Times New Roman" panose="02020603050405020304" pitchFamily="18" charset="0"/>
              </a:rPr>
              <a:t>some common methods used to threaten cyber-security:</a:t>
            </a:r>
            <a:endParaRPr lang="en-MM" sz="3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FD143CA-F715-4B4F-814B-189D0D65E079}"/>
              </a:ext>
            </a:extLst>
          </p:cNvPr>
          <p:cNvSpPr>
            <a:spLocks noGrp="1"/>
          </p:cNvSpPr>
          <p:nvPr>
            <p:ph idx="1"/>
          </p:nvPr>
        </p:nvSpPr>
        <p:spPr>
          <a:xfrm>
            <a:off x="838200" y="1155579"/>
            <a:ext cx="10515600" cy="5337295"/>
          </a:xfrm>
        </p:spPr>
        <p:txBody>
          <a:bodyPr>
            <a:noAutofit/>
          </a:bodyPr>
          <a:lstStyle/>
          <a:p>
            <a:pPr algn="just" fontAlgn="base"/>
            <a:r>
              <a:rPr lang="en-US" sz="2400" dirty="0">
                <a:effectLst/>
                <a:latin typeface="Times New Roman" panose="02020603050405020304" pitchFamily="18" charset="0"/>
                <a:cs typeface="Times New Roman" panose="02020603050405020304" pitchFamily="18" charset="0"/>
              </a:rPr>
              <a:t>Malware</a:t>
            </a:r>
          </a:p>
          <a:p>
            <a:pPr algn="just" fontAlgn="base"/>
            <a:r>
              <a:rPr lang="en-US" sz="2400" dirty="0">
                <a:effectLst/>
                <a:latin typeface="Times New Roman" panose="02020603050405020304" pitchFamily="18" charset="0"/>
                <a:cs typeface="Times New Roman" panose="02020603050405020304" pitchFamily="18" charset="0"/>
              </a:rPr>
              <a:t>Malware means malicious software. One of the most common cyber threats, malware is software that a cybercriminal or hacker has created to disrupt or damage a legitimate user’s computer. Often spread via an unsolicited email attachment or legitimate-looking download, malware may be used by cybercriminals to make money or in politically motivated cyber-attacks.</a:t>
            </a:r>
          </a:p>
          <a:p>
            <a:pPr algn="just" fontAlgn="base"/>
            <a:r>
              <a:rPr lang="en-US" sz="2400" dirty="0">
                <a:effectLst/>
                <a:latin typeface="Times New Roman" panose="02020603050405020304" pitchFamily="18" charset="0"/>
                <a:cs typeface="Times New Roman" panose="02020603050405020304" pitchFamily="18" charset="0"/>
              </a:rPr>
              <a:t>There are a number of different types of malware, including:</a:t>
            </a:r>
          </a:p>
          <a:p>
            <a:pPr indent="-228600" algn="just" fontAlgn="base"/>
            <a:r>
              <a:rPr lang="en-US" sz="2400" b="1" dirty="0">
                <a:effectLst/>
                <a:latin typeface="Times New Roman" panose="02020603050405020304" pitchFamily="18" charset="0"/>
                <a:cs typeface="Times New Roman" panose="02020603050405020304" pitchFamily="18" charset="0"/>
              </a:rPr>
              <a:t>Virus</a:t>
            </a:r>
            <a:r>
              <a:rPr lang="en-US" sz="2400" dirty="0">
                <a:effectLst/>
                <a:latin typeface="Times New Roman" panose="02020603050405020304" pitchFamily="18" charset="0"/>
                <a:cs typeface="Times New Roman" panose="02020603050405020304" pitchFamily="18" charset="0"/>
              </a:rPr>
              <a:t>: A self-replicating program that attaches itself to clean file and spreads throughout a computer system, infecting files with malicious code.</a:t>
            </a:r>
          </a:p>
          <a:p>
            <a:pPr indent="-228600" algn="just" fontAlgn="base"/>
            <a:r>
              <a:rPr lang="en-US" sz="2400" b="1" u="none" strike="noStrike" dirty="0">
                <a:effectLst/>
                <a:latin typeface="Times New Roman" panose="02020603050405020304" pitchFamily="18" charset="0"/>
                <a:cs typeface="Times New Roman" panose="02020603050405020304" pitchFamily="18" charset="0"/>
              </a:rPr>
              <a:t>Trojans</a:t>
            </a:r>
            <a:r>
              <a:rPr lang="en-US" sz="2400" dirty="0">
                <a:effectLst/>
                <a:latin typeface="Times New Roman" panose="02020603050405020304" pitchFamily="18" charset="0"/>
                <a:cs typeface="Times New Roman" panose="02020603050405020304" pitchFamily="18" charset="0"/>
              </a:rPr>
              <a:t>: A type of malware that is disguised as legitimate software. Cybercriminals trick users into uploading Trojans onto their computer where they cause damage or collect data.</a:t>
            </a:r>
          </a:p>
        </p:txBody>
      </p:sp>
    </p:spTree>
    <p:extLst>
      <p:ext uri="{BB962C8B-B14F-4D97-AF65-F5344CB8AC3E}">
        <p14:creationId xmlns:p14="http://schemas.microsoft.com/office/powerpoint/2010/main" val="1641345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7A1455-3C02-3642-BBB1-AED3FBF2984F}"/>
              </a:ext>
            </a:extLst>
          </p:cNvPr>
          <p:cNvSpPr>
            <a:spLocks noGrp="1"/>
          </p:cNvSpPr>
          <p:nvPr>
            <p:ph idx="1"/>
          </p:nvPr>
        </p:nvSpPr>
        <p:spPr>
          <a:xfrm>
            <a:off x="838200" y="552091"/>
            <a:ext cx="10515600" cy="5624872"/>
          </a:xfrm>
        </p:spPr>
        <p:txBody>
          <a:bodyPr>
            <a:normAutofit fontScale="92500"/>
          </a:bodyPr>
          <a:lstStyle/>
          <a:p>
            <a:pPr marL="0" indent="0" algn="just" fontAlgn="base">
              <a:buNone/>
            </a:pPr>
            <a:r>
              <a:rPr lang="en-US" sz="3600" dirty="0">
                <a:effectLst/>
                <a:latin typeface="Times New Roman" panose="02020603050405020304" pitchFamily="18" charset="0"/>
                <a:cs typeface="Times New Roman" panose="02020603050405020304" pitchFamily="18" charset="0"/>
              </a:rPr>
              <a:t>	Spyware: A program that secretly records what a user does, so that cybercriminals can make use of this information. For example, spyware could capture credit card details.        </a:t>
            </a:r>
          </a:p>
          <a:p>
            <a:pPr marL="0" indent="0" algn="just" fontAlgn="base">
              <a:buNone/>
            </a:pPr>
            <a:r>
              <a:rPr lang="en-US" sz="3600" dirty="0">
                <a:effectLst/>
                <a:latin typeface="Times New Roman" panose="02020603050405020304" pitchFamily="18" charset="0"/>
                <a:cs typeface="Times New Roman" panose="02020603050405020304" pitchFamily="18" charset="0"/>
              </a:rPr>
              <a:t>	Ransomware: Malware which locks down a user’s files and data, with the threat of erasing it unless a ransom is paid.</a:t>
            </a:r>
          </a:p>
          <a:p>
            <a:pPr marL="0" indent="0" algn="just" fontAlgn="base">
              <a:buNone/>
            </a:pPr>
            <a:r>
              <a:rPr lang="en-US" sz="3600" dirty="0">
                <a:effectLst/>
                <a:latin typeface="Times New Roman" panose="02020603050405020304" pitchFamily="18" charset="0"/>
                <a:cs typeface="Times New Roman" panose="02020603050405020304" pitchFamily="18" charset="0"/>
              </a:rPr>
              <a:t>	Adware: Advertising software which can be used to spread malware.</a:t>
            </a:r>
          </a:p>
          <a:p>
            <a:pPr marL="0" indent="0" algn="just" fontAlgn="base">
              <a:buNone/>
            </a:pPr>
            <a:r>
              <a:rPr lang="en-US" sz="3600" dirty="0">
                <a:latin typeface="Times New Roman" panose="02020603050405020304" pitchFamily="18" charset="0"/>
                <a:cs typeface="Times New Roman" panose="02020603050405020304" pitchFamily="18" charset="0"/>
              </a:rPr>
              <a:t>	</a:t>
            </a:r>
            <a:r>
              <a:rPr lang="en-US" sz="3600" dirty="0">
                <a:effectLst/>
                <a:latin typeface="Times New Roman" panose="02020603050405020304" pitchFamily="18" charset="0"/>
                <a:cs typeface="Times New Roman" panose="02020603050405020304" pitchFamily="18" charset="0"/>
              </a:rPr>
              <a:t>Botnets: Networks of malware infected computers which cybercriminals use to perform tasks online without the user’s permission.</a:t>
            </a:r>
          </a:p>
          <a:p>
            <a:pPr marL="0" indent="0" algn="just">
              <a:buNone/>
            </a:pPr>
            <a:endParaRPr lang="en-MM"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426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49F380-B506-9E45-BF4D-CEC79D452E06}"/>
              </a:ext>
            </a:extLst>
          </p:cNvPr>
          <p:cNvSpPr>
            <a:spLocks noGrp="1"/>
          </p:cNvSpPr>
          <p:nvPr>
            <p:ph idx="1"/>
          </p:nvPr>
        </p:nvSpPr>
        <p:spPr>
          <a:xfrm>
            <a:off x="838200" y="552091"/>
            <a:ext cx="10515600" cy="5624872"/>
          </a:xfrm>
        </p:spPr>
        <p:txBody>
          <a:bodyPr>
            <a:normAutofit lnSpcReduction="10000"/>
          </a:bodyPr>
          <a:lstStyle/>
          <a:p>
            <a:pPr marL="0" indent="0" algn="just" fontAlgn="base">
              <a:buNone/>
            </a:pPr>
            <a:r>
              <a:rPr lang="en-US" sz="3200" b="1" dirty="0">
                <a:effectLst/>
                <a:latin typeface="Times New Roman" panose="02020603050405020304" pitchFamily="18" charset="0"/>
                <a:cs typeface="Times New Roman" panose="02020603050405020304" pitchFamily="18" charset="0"/>
              </a:rPr>
              <a:t>SQL injection</a:t>
            </a:r>
          </a:p>
          <a:p>
            <a:pPr marL="0" indent="0" algn="just" fontAlgn="base">
              <a:buNone/>
            </a:pPr>
            <a:r>
              <a:rPr lang="en-US" sz="3200" dirty="0">
                <a:effectLst/>
                <a:latin typeface="Times New Roman" panose="02020603050405020304" pitchFamily="18" charset="0"/>
                <a:cs typeface="Times New Roman" panose="02020603050405020304" pitchFamily="18" charset="0"/>
              </a:rPr>
              <a:t>	An SQL (structured language query) injection is a type of cyber-attack used to take control of and steal data from a database. Cybercriminals exploit vulnerabilities in data-driven applications to insert malicious code into a databased via a malicious SQL statement. This gives them access to the sensitive information contained in the database.</a:t>
            </a:r>
          </a:p>
          <a:p>
            <a:pPr marL="0" indent="0" algn="just" fontAlgn="base">
              <a:buNone/>
            </a:pPr>
            <a:r>
              <a:rPr lang="en-US" sz="3200" b="1" dirty="0">
                <a:effectLst/>
                <a:latin typeface="Times New Roman" panose="02020603050405020304" pitchFamily="18" charset="0"/>
                <a:cs typeface="Times New Roman" panose="02020603050405020304" pitchFamily="18" charset="0"/>
              </a:rPr>
              <a:t>Phishing</a:t>
            </a:r>
          </a:p>
          <a:p>
            <a:pPr marL="0" indent="0" algn="just" fontAlgn="base">
              <a:buNone/>
            </a:pPr>
            <a:r>
              <a:rPr lang="en-US" sz="3200" u="none" strike="noStrike" dirty="0">
                <a:effectLst/>
                <a:latin typeface="Times New Roman" panose="02020603050405020304" pitchFamily="18" charset="0"/>
                <a:cs typeface="Times New Roman" panose="02020603050405020304" pitchFamily="18" charset="0"/>
              </a:rPr>
              <a:t>	Phishing</a:t>
            </a:r>
            <a:r>
              <a:rPr lang="en-US" sz="3200" dirty="0">
                <a:effectLst/>
                <a:latin typeface="Times New Roman" panose="02020603050405020304" pitchFamily="18" charset="0"/>
                <a:cs typeface="Times New Roman" panose="02020603050405020304" pitchFamily="18" charset="0"/>
              </a:rPr>
              <a:t> is when cybercriminals target victims with emails that appear to be from a legitimate company asking for sensitive information. Phishing attacks are often used to dupe people into handing over credit card data and other personal information.</a:t>
            </a:r>
            <a:endParaRPr lang="en-MM"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9465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E92DA9-265C-B44B-B1D9-4FE3AE0A80B9}"/>
              </a:ext>
            </a:extLst>
          </p:cNvPr>
          <p:cNvSpPr>
            <a:spLocks noGrp="1"/>
          </p:cNvSpPr>
          <p:nvPr>
            <p:ph idx="1"/>
          </p:nvPr>
        </p:nvSpPr>
        <p:spPr>
          <a:xfrm>
            <a:off x="838200" y="483079"/>
            <a:ext cx="10515600" cy="5693884"/>
          </a:xfrm>
        </p:spPr>
        <p:txBody>
          <a:bodyPr>
            <a:normAutofit/>
          </a:bodyPr>
          <a:lstStyle/>
          <a:p>
            <a:pPr marL="0" indent="0" algn="just" fontAlgn="base">
              <a:buNone/>
            </a:pPr>
            <a:r>
              <a:rPr lang="en-US" b="1" dirty="0">
                <a:effectLst/>
                <a:latin typeface="Times New Roman" panose="02020603050405020304" pitchFamily="18" charset="0"/>
                <a:cs typeface="Times New Roman" panose="02020603050405020304" pitchFamily="18" charset="0"/>
              </a:rPr>
              <a:t>Man-in-the-middle attack</a:t>
            </a:r>
          </a:p>
          <a:p>
            <a:pPr marL="0" indent="0" algn="just" fontAlgn="base">
              <a:buNone/>
            </a:pPr>
            <a:r>
              <a:rPr lang="en-US" dirty="0">
                <a:effectLst/>
                <a:latin typeface="Times New Roman" panose="02020603050405020304" pitchFamily="18" charset="0"/>
                <a:cs typeface="Times New Roman" panose="02020603050405020304" pitchFamily="18" charset="0"/>
              </a:rPr>
              <a:t>	A man-in-the-middle attack is a type of cyber threat where a cybercriminal intercepts communication between two individuals in order to steal data. For example, on an unsecure </a:t>
            </a:r>
            <a:r>
              <a:rPr lang="en-US" dirty="0" err="1">
                <a:effectLst/>
                <a:latin typeface="Times New Roman" panose="02020603050405020304" pitchFamily="18" charset="0"/>
                <a:cs typeface="Times New Roman" panose="02020603050405020304" pitchFamily="18" charset="0"/>
              </a:rPr>
              <a:t>WiFi</a:t>
            </a:r>
            <a:r>
              <a:rPr lang="en-US" dirty="0">
                <a:effectLst/>
                <a:latin typeface="Times New Roman" panose="02020603050405020304" pitchFamily="18" charset="0"/>
                <a:cs typeface="Times New Roman" panose="02020603050405020304" pitchFamily="18" charset="0"/>
              </a:rPr>
              <a:t> network, an attacker could intercept data being passed from the victim’s device and the network.</a:t>
            </a:r>
          </a:p>
          <a:p>
            <a:pPr marL="0" indent="0" algn="just" fontAlgn="base">
              <a:buNone/>
            </a:pPr>
            <a:r>
              <a:rPr lang="en-US" b="1" dirty="0">
                <a:effectLst/>
                <a:latin typeface="Times New Roman" panose="02020603050405020304" pitchFamily="18" charset="0"/>
                <a:cs typeface="Times New Roman" panose="02020603050405020304" pitchFamily="18" charset="0"/>
              </a:rPr>
              <a:t>Denial-of-service attack</a:t>
            </a:r>
          </a:p>
          <a:p>
            <a:pPr marL="0" indent="0" algn="just" fontAlgn="base">
              <a:buNone/>
            </a:pPr>
            <a:r>
              <a:rPr lang="en-US" dirty="0">
                <a:effectLst/>
                <a:latin typeface="Times New Roman" panose="02020603050405020304" pitchFamily="18" charset="0"/>
                <a:cs typeface="Times New Roman" panose="02020603050405020304" pitchFamily="18" charset="0"/>
              </a:rPr>
              <a:t>	A denial-of-service attack is where cybercriminals prevent a computer system from fulfilling legitimate requests by overwhelming the networks and servers with traffic. This renders the system unusable, preventing an organization from carrying out vital functions.</a:t>
            </a:r>
          </a:p>
          <a:p>
            <a:endParaRPr lang="en-MM" dirty="0"/>
          </a:p>
        </p:txBody>
      </p:sp>
    </p:spTree>
    <p:extLst>
      <p:ext uri="{BB962C8B-B14F-4D97-AF65-F5344CB8AC3E}">
        <p14:creationId xmlns:p14="http://schemas.microsoft.com/office/powerpoint/2010/main" val="1398198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0909E-7E3A-9341-8362-D91B7DEB8F51}"/>
              </a:ext>
            </a:extLst>
          </p:cNvPr>
          <p:cNvSpPr>
            <a:spLocks noGrp="1"/>
          </p:cNvSpPr>
          <p:nvPr>
            <p:ph type="title"/>
          </p:nvPr>
        </p:nvSpPr>
        <p:spPr/>
        <p:txBody>
          <a:bodyPr/>
          <a:lstStyle/>
          <a:p>
            <a:r>
              <a:rPr lang="en-US" b="1" i="0" dirty="0">
                <a:solidFill>
                  <a:srgbClr val="444444"/>
                </a:solidFill>
                <a:effectLst/>
                <a:latin typeface="MuseoSans"/>
              </a:rPr>
              <a:t>Latest cyber threats</a:t>
            </a:r>
            <a:endParaRPr lang="en-MM" dirty="0"/>
          </a:p>
        </p:txBody>
      </p:sp>
      <p:sp>
        <p:nvSpPr>
          <p:cNvPr id="3" name="Content Placeholder 2">
            <a:extLst>
              <a:ext uri="{FF2B5EF4-FFF2-40B4-BE49-F238E27FC236}">
                <a16:creationId xmlns:a16="http://schemas.microsoft.com/office/drawing/2014/main" id="{972B9E01-5321-494D-BE9C-6759622150CC}"/>
              </a:ext>
            </a:extLst>
          </p:cNvPr>
          <p:cNvSpPr>
            <a:spLocks noGrp="1"/>
          </p:cNvSpPr>
          <p:nvPr>
            <p:ph idx="1"/>
          </p:nvPr>
        </p:nvSpPr>
        <p:spPr/>
        <p:txBody>
          <a:bodyPr/>
          <a:lstStyle/>
          <a:p>
            <a:pPr marL="0" indent="0" algn="just" fontAlgn="base">
              <a:buNone/>
            </a:pPr>
            <a:r>
              <a:rPr lang="en-US" b="1" i="0" dirty="0" err="1">
                <a:effectLst/>
                <a:latin typeface="MuseoSans"/>
              </a:rPr>
              <a:t>Dridex</a:t>
            </a:r>
            <a:r>
              <a:rPr lang="en-US" b="1" i="0" dirty="0">
                <a:effectLst/>
                <a:latin typeface="MuseoSans"/>
              </a:rPr>
              <a:t> malware</a:t>
            </a:r>
          </a:p>
          <a:p>
            <a:pPr marL="0" indent="0" algn="just" fontAlgn="base">
              <a:buNone/>
            </a:pPr>
            <a:r>
              <a:rPr lang="en-US" b="0" i="0" dirty="0">
                <a:effectLst/>
                <a:latin typeface="MuseoSans"/>
              </a:rPr>
              <a:t>	In December 2019, the U.S. Department of Justice (</a:t>
            </a:r>
            <a:r>
              <a:rPr lang="en-US" b="0" i="0" dirty="0" err="1">
                <a:effectLst/>
                <a:latin typeface="MuseoSans"/>
              </a:rPr>
              <a:t>DoJ</a:t>
            </a:r>
            <a:r>
              <a:rPr lang="en-US" b="0" i="0" dirty="0">
                <a:effectLst/>
                <a:latin typeface="MuseoSans"/>
              </a:rPr>
              <a:t>) charged the leader of an organized cyber-criminal group for their part in a global </a:t>
            </a:r>
            <a:r>
              <a:rPr lang="en-US" b="0" i="0" u="none" strike="noStrike" dirty="0">
                <a:effectLst/>
                <a:latin typeface="MuseoSans"/>
                <a:hlinkClick r:id="rId2">
                  <a:extLst>
                    <a:ext uri="{A12FA001-AC4F-418D-AE19-62706E023703}">
                      <ahyp:hlinkClr xmlns:ahyp="http://schemas.microsoft.com/office/drawing/2018/hyperlinkcolor" val="tx"/>
                    </a:ext>
                  </a:extLst>
                </a:hlinkClick>
              </a:rPr>
              <a:t>Dridex malware attack</a:t>
            </a:r>
            <a:r>
              <a:rPr lang="en-US" b="0" i="0" dirty="0">
                <a:effectLst/>
                <a:latin typeface="MuseoSans"/>
              </a:rPr>
              <a:t>. This malicious campaign affected the public, government, infrastructure and business worldwide.</a:t>
            </a:r>
          </a:p>
          <a:p>
            <a:pPr marL="0" indent="0" algn="just" fontAlgn="base">
              <a:buNone/>
            </a:pPr>
            <a:r>
              <a:rPr lang="en-US" b="0" i="0" dirty="0">
                <a:effectLst/>
                <a:latin typeface="MuseoSans"/>
              </a:rPr>
              <a:t>	</a:t>
            </a:r>
            <a:r>
              <a:rPr lang="en-US" b="0" i="0" dirty="0" err="1">
                <a:effectLst/>
                <a:latin typeface="MuseoSans"/>
              </a:rPr>
              <a:t>Dridex</a:t>
            </a:r>
            <a:r>
              <a:rPr lang="en-US" b="0" i="0" dirty="0">
                <a:effectLst/>
                <a:latin typeface="MuseoSans"/>
              </a:rPr>
              <a:t> is a financial trojan with a range of capabilities. Affecting victims since 2014, it infects computers though phishing emails or existing malware. Capable of stealing passwords, banking details and personal data which can be used in fraudulent transactions, it has caused massive financial losses amounting to hundreds of millions.</a:t>
            </a:r>
          </a:p>
          <a:p>
            <a:pPr algn="just"/>
            <a:endParaRPr lang="en-MM" dirty="0"/>
          </a:p>
        </p:txBody>
      </p:sp>
    </p:spTree>
    <p:extLst>
      <p:ext uri="{BB962C8B-B14F-4D97-AF65-F5344CB8AC3E}">
        <p14:creationId xmlns:p14="http://schemas.microsoft.com/office/powerpoint/2010/main" val="765803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{EA2061BD-6ABD-444A-93D0-E13C5E8E200F}tf10001121</Template>
  <TotalTime>1579</TotalTime>
  <Words>1065</Words>
  <Application>Microsoft Macintosh PowerPoint</Application>
  <PresentationFormat>Widescreen</PresentationFormat>
  <Paragraphs>53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MuseoSans</vt:lpstr>
      <vt:lpstr>Times New Roman</vt:lpstr>
      <vt:lpstr>Office Theme</vt:lpstr>
      <vt:lpstr>Cyber Security</vt:lpstr>
      <vt:lpstr>What is Cyber Security?</vt:lpstr>
      <vt:lpstr>can be divided into a few common categories.</vt:lpstr>
      <vt:lpstr>Types of cyber threats</vt:lpstr>
      <vt:lpstr>some common methods used to threaten cyber-security:</vt:lpstr>
      <vt:lpstr>PowerPoint Presentation</vt:lpstr>
      <vt:lpstr>PowerPoint Presentation</vt:lpstr>
      <vt:lpstr>PowerPoint Presentation</vt:lpstr>
      <vt:lpstr>Latest cyber threats</vt:lpstr>
      <vt:lpstr>PowerPoint Presentation</vt:lpstr>
      <vt:lpstr>Cyber safety tips - protect yourself against cyberattacks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Security</dc:title>
  <dc:creator>Microsoft Office User</dc:creator>
  <cp:lastModifiedBy>Microsoft Office User</cp:lastModifiedBy>
  <cp:revision>1</cp:revision>
  <dcterms:created xsi:type="dcterms:W3CDTF">2023-02-01T15:48:00Z</dcterms:created>
  <dcterms:modified xsi:type="dcterms:W3CDTF">2023-02-02T18:08:00Z</dcterms:modified>
</cp:coreProperties>
</file>