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69" r:id="rId2"/>
  </p:sld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3" r:id="rId10"/>
    <p:sldId id="262" r:id="rId11"/>
    <p:sldId id="267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2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4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3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56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9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4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4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7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7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8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6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yidaungsu" pitchFamily="34" charset="0"/>
          <a:ea typeface="+mj-ea"/>
          <a:cs typeface="Pyidaungsu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yidaungsu" pitchFamily="34" charset="0"/>
          <a:ea typeface="+mn-ea"/>
          <a:cs typeface="Pyidaungsu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yidaungsu" pitchFamily="34" charset="0"/>
          <a:ea typeface="+mn-ea"/>
          <a:cs typeface="Pyidaungsu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yidaungsu" pitchFamily="34" charset="0"/>
          <a:ea typeface="+mn-ea"/>
          <a:cs typeface="Pyidaungsu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yidaungsu" pitchFamily="34" charset="0"/>
          <a:ea typeface="+mn-ea"/>
          <a:cs typeface="Pyidaungsu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yidaungsu" pitchFamily="34" charset="0"/>
          <a:ea typeface="+mn-ea"/>
          <a:cs typeface="Pyidaungsu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2E20121-07FF-43C8-B5D7-183C729D88A9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0330D9F-BE97-421E-A7ED-D510E20B9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90827_101149.jpg"/>
          <p:cNvPicPr>
            <a:picLocks noChangeAspect="1"/>
          </p:cNvPicPr>
          <p:nvPr/>
        </p:nvPicPr>
        <p:blipFill>
          <a:blip r:embed="rId2" cstate="print"/>
          <a:srcRect b="10836"/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752599"/>
          </a:xfrm>
        </p:spPr>
        <p:txBody>
          <a:bodyPr/>
          <a:lstStyle/>
          <a:p>
            <a:pPr marL="182880" indent="0">
              <a:buNone/>
            </a:pPr>
            <a:r>
              <a:rPr lang="en-US" sz="4400" dirty="0" smtClean="0">
                <a:latin typeface="Pyidaungsu" pitchFamily="34" charset="0"/>
                <a:cs typeface="Pyidaungsu" pitchFamily="34" charset="0"/>
              </a:rPr>
              <a:t>Surveillance of hospital infection and control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6705601" cy="609600"/>
          </a:xfrm>
        </p:spPr>
        <p:txBody>
          <a:bodyPr>
            <a:normAutofit fontScale="92500"/>
          </a:bodyPr>
          <a:lstStyle/>
          <a:p>
            <a:pPr algn="r"/>
            <a:r>
              <a:rPr lang="en-US" sz="2800" dirty="0" smtClean="0">
                <a:solidFill>
                  <a:srgbClr val="0000FF"/>
                </a:solidFill>
                <a:latin typeface="Pyidaungsu" pitchFamily="34" charset="0"/>
                <a:cs typeface="Pyidaungsu" pitchFamily="34" charset="0"/>
              </a:rPr>
              <a:t>(300)Bedded Teaching Hospital, Mandalay.</a:t>
            </a:r>
            <a:endParaRPr lang="en-US" sz="2800" dirty="0">
              <a:solidFill>
                <a:srgbClr val="0000FF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Pyidaungsu" pitchFamily="34" charset="0"/>
                <a:cs typeface="Pyidaungsu" pitchFamily="34" charset="0"/>
              </a:rPr>
              <a:t>24 hour running water</a:t>
            </a: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4" name="Content Placeholder 3" descr="IMG_20190814_163706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905000"/>
            <a:ext cx="5334000" cy="3000375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 descr="20190827_102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905000"/>
            <a:ext cx="3733800" cy="48768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l"/>
            <a:r>
              <a:rPr lang="en-US" sz="4400" dirty="0" smtClean="0">
                <a:latin typeface="Pyidaungsu" pitchFamily="34" charset="0"/>
                <a:cs typeface="Pyidaungsu" pitchFamily="34" charset="0"/>
              </a:rPr>
              <a:t>WHO global </a:t>
            </a:r>
            <a:r>
              <a:rPr lang="en-US" sz="4400" dirty="0" smtClean="0">
                <a:latin typeface="Pyidaungsu" pitchFamily="34" charset="0"/>
                <a:cs typeface="Pyidaungsu" pitchFamily="34" charset="0"/>
              </a:rPr>
              <a:t>survey (1)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848600" cy="1066800"/>
          </a:xfrm>
        </p:spPr>
        <p:txBody>
          <a:bodyPr>
            <a:normAutofit lnSpcReduction="10000"/>
          </a:bodyPr>
          <a:lstStyle/>
          <a:p>
            <a:endParaRPr lang="en-US" sz="3200" dirty="0" smtClean="0">
              <a:latin typeface="Pyidaungsu" pitchFamily="34" charset="0"/>
              <a:cs typeface="Pyidaungsu" pitchFamily="34" charset="0"/>
            </a:endParaRP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Hand hygiene self-assessment framework</a:t>
            </a:r>
          </a:p>
          <a:p>
            <a:endParaRPr lang="en-US" sz="3200" dirty="0" smtClean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7" name="Picture 6" descr="20190827_151713.jpg"/>
          <p:cNvPicPr>
            <a:picLocks noChangeAspect="1"/>
          </p:cNvPicPr>
          <p:nvPr/>
        </p:nvPicPr>
        <p:blipFill>
          <a:blip r:embed="rId2" cstate="print"/>
          <a:srcRect l="7500" t="11481" r="20833" b="4444"/>
          <a:stretch>
            <a:fillRect/>
          </a:stretch>
        </p:blipFill>
        <p:spPr>
          <a:xfrm>
            <a:off x="76200" y="2057400"/>
            <a:ext cx="8991600" cy="472440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09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90827_145855.jpg"/>
          <p:cNvPicPr>
            <a:picLocks noChangeAspect="1"/>
          </p:cNvPicPr>
          <p:nvPr/>
        </p:nvPicPr>
        <p:blipFill>
          <a:blip r:embed="rId2" cstate="print"/>
          <a:srcRect l="2593" t="9136" b="30000"/>
          <a:stretch>
            <a:fillRect/>
          </a:stretch>
        </p:blipFill>
        <p:spPr>
          <a:xfrm>
            <a:off x="3581400" y="1371600"/>
            <a:ext cx="5562600" cy="54864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114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Pyidaungsu" pitchFamily="34" charset="0"/>
                <a:cs typeface="Pyidaungsu" pitchFamily="34" charset="0"/>
              </a:rPr>
              <a:t>WHO global </a:t>
            </a:r>
            <a:r>
              <a:rPr lang="en-US" sz="3600" dirty="0" smtClean="0">
                <a:latin typeface="Pyidaungsu" pitchFamily="34" charset="0"/>
                <a:cs typeface="Pyidaungsu" pitchFamily="34" charset="0"/>
              </a:rPr>
              <a:t>survey (2)</a:t>
            </a:r>
            <a:endParaRPr lang="en-US" sz="36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91600" cy="3352800"/>
          </a:xfrm>
        </p:spPr>
        <p:txBody>
          <a:bodyPr>
            <a:normAutofit/>
          </a:bodyPr>
          <a:lstStyle/>
          <a:p>
            <a:endParaRPr lang="en-US" dirty="0" smtClean="0">
              <a:latin typeface="Pyidaungsu" pitchFamily="34" charset="0"/>
              <a:cs typeface="Pyidaungsu" pitchFamily="34" charset="0"/>
            </a:endParaRPr>
          </a:p>
          <a:p>
            <a:r>
              <a:rPr lang="en-US" dirty="0" smtClean="0">
                <a:latin typeface="Pyidaungsu" pitchFamily="34" charset="0"/>
                <a:cs typeface="Pyidaungsu" pitchFamily="34" charset="0"/>
              </a:rPr>
              <a:t>IPC assessment framework (eight core component)</a:t>
            </a:r>
          </a:p>
          <a:p>
            <a:endParaRPr lang="en-US" dirty="0" smtClean="0">
              <a:latin typeface="Pyidaungsu" pitchFamily="34" charset="0"/>
              <a:cs typeface="Pyidaungsu" pitchFamily="34" charset="0"/>
            </a:endParaRPr>
          </a:p>
          <a:p>
            <a:endParaRPr lang="en-US" dirty="0" smtClean="0">
              <a:latin typeface="Pyidaungsu" pitchFamily="34" charset="0"/>
              <a:cs typeface="Pyidaungsu" pitchFamily="34" charset="0"/>
            </a:endParaRPr>
          </a:p>
          <a:p>
            <a:r>
              <a:rPr lang="en-US" dirty="0" smtClean="0">
                <a:latin typeface="Pyidaungsu" pitchFamily="34" charset="0"/>
                <a:cs typeface="Pyidaungsu" pitchFamily="34" charset="0"/>
              </a:rPr>
              <a:t>Final total-560/800</a:t>
            </a:r>
          </a:p>
          <a:p>
            <a:r>
              <a:rPr lang="en-US" dirty="0" smtClean="0">
                <a:latin typeface="Pyidaungsu" pitchFamily="34" charset="0"/>
                <a:cs typeface="Pyidaungsu" pitchFamily="34" charset="0"/>
              </a:rPr>
              <a:t>Intermediate level</a:t>
            </a:r>
            <a:endParaRPr lang="en-US" dirty="0" smtClean="0">
              <a:latin typeface="Pyidaungsu" pitchFamily="34" charset="0"/>
              <a:cs typeface="Pyidaungsu" pitchFamily="34" charset="0"/>
            </a:endParaRPr>
          </a:p>
          <a:p>
            <a:pPr>
              <a:buNone/>
            </a:pPr>
            <a:endParaRPr lang="en-US" dirty="0" smtClean="0"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Pyidaungsu" pitchFamily="34" charset="0"/>
                <a:cs typeface="Pyidaungsu" pitchFamily="34" charset="0"/>
              </a:rPr>
              <a:t>Problems for surveillance</a:t>
            </a:r>
            <a:endParaRPr lang="en-US" sz="36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885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Po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or 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reliable surveillance case definitions according to international definitions e.g. CDC NHSN/ECDC</a:t>
            </a:r>
          </a:p>
          <a:p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Use of standardized data collection methods (for e.g. active prospective surveillance)</a:t>
            </a:r>
          </a:p>
          <a:p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Processes in place to regularly review data quality</a:t>
            </a:r>
          </a:p>
          <a:p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Feedback for up-to-date surveillance </a:t>
            </a:r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information</a:t>
            </a:r>
          </a:p>
          <a:p>
            <a:r>
              <a:rPr lang="en-US" sz="2400" dirty="0" smtClean="0">
                <a:latin typeface="Pyidaungsu" pitchFamily="34" charset="0"/>
                <a:cs typeface="Pyidaungsu" pitchFamily="34" charset="0"/>
              </a:rPr>
              <a:t>To develop mutual trust among health providers</a:t>
            </a:r>
            <a:endParaRPr lang="en-US" sz="2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334000"/>
            <a:ext cx="7772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Subtotal score for (HAI) surveillance                                                   52.5/100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066800"/>
          </a:xfrm>
        </p:spPr>
        <p:txBody>
          <a:bodyPr/>
          <a:lstStyle/>
          <a:p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140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Pyidaungsu" pitchFamily="34" charset="0"/>
                <a:cs typeface="Pyidaungsu" pitchFamily="34" charset="0"/>
              </a:rPr>
              <a:t>Thank you very much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Content Placeholder 6" descr="20190827_101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288"/>
          <a:stretch>
            <a:fillRect/>
          </a:stretch>
        </p:blipFill>
        <p:spPr>
          <a:xfrm>
            <a:off x="152400" y="2209800"/>
            <a:ext cx="8810871" cy="4495800"/>
          </a:xfrm>
        </p:spPr>
      </p:pic>
      <p:sp>
        <p:nvSpPr>
          <p:cNvPr id="3" name="TextBox 2"/>
          <p:cNvSpPr txBox="1"/>
          <p:nvPr/>
        </p:nvSpPr>
        <p:spPr>
          <a:xfrm>
            <a:off x="6172200" y="2362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Dr. Thant </a:t>
            </a:r>
            <a:r>
              <a:rPr lang="en-US" sz="1600" dirty="0" err="1" smtClean="0"/>
              <a:t>Zin</a:t>
            </a:r>
            <a:r>
              <a:rPr lang="en-US" sz="1600" dirty="0" smtClean="0"/>
              <a:t> </a:t>
            </a:r>
            <a:r>
              <a:rPr lang="en-US" sz="1600" dirty="0" err="1" smtClean="0"/>
              <a:t>Tun</a:t>
            </a:r>
            <a:r>
              <a:rPr lang="en-US" sz="1600" dirty="0" smtClean="0"/>
              <a:t>, DMS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l"/>
            <a:r>
              <a:rPr lang="en-US" sz="4400" dirty="0" smtClean="0">
                <a:latin typeface="Pyidaungsu" pitchFamily="34" charset="0"/>
                <a:cs typeface="Pyidaungsu" pitchFamily="34" charset="0"/>
              </a:rPr>
              <a:t>Planning for surveillance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848600" cy="3962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Infection prevention and control committee</a:t>
            </a:r>
          </a:p>
          <a:p>
            <a:pPr lvl="1"/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Area of surveillance </a:t>
            </a:r>
          </a:p>
          <a:p>
            <a:pPr lvl="1"/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Definition of surveillance</a:t>
            </a:r>
          </a:p>
          <a:p>
            <a:pPr lvl="1"/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Data analysis</a:t>
            </a:r>
          </a:p>
          <a:p>
            <a:pPr lvl="1"/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Time frame for further action</a:t>
            </a:r>
          </a:p>
        </p:txBody>
      </p:sp>
    </p:spTree>
    <p:extLst>
      <p:ext uri="{BB962C8B-B14F-4D97-AF65-F5344CB8AC3E}">
        <p14:creationId xmlns:p14="http://schemas.microsoft.com/office/powerpoint/2010/main" val="36202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l"/>
            <a:r>
              <a:rPr lang="en-US" sz="4400" dirty="0" smtClean="0">
                <a:latin typeface="Pyidaungsu" pitchFamily="34" charset="0"/>
                <a:cs typeface="Pyidaungsu" pitchFamily="34" charset="0"/>
              </a:rPr>
              <a:t>Decisions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848600" cy="3962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Monitoring of Hand washing practices</a:t>
            </a: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Incident reports</a:t>
            </a: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Surgical site infections</a:t>
            </a: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Neonatal sepsis</a:t>
            </a: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Fourth day fever surveillance</a:t>
            </a:r>
          </a:p>
        </p:txBody>
      </p:sp>
      <p:pic>
        <p:nvPicPr>
          <p:cNvPr id="4" name="Picture 3" descr="IMG_20190821_152418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4038600"/>
            <a:ext cx="5105399" cy="28194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909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l"/>
            <a:r>
              <a:rPr lang="en-US" sz="4400" dirty="0" smtClean="0">
                <a:latin typeface="Pyidaungsu" pitchFamily="34" charset="0"/>
                <a:cs typeface="Pyidaungsu" pitchFamily="34" charset="0"/>
              </a:rPr>
              <a:t>Monitoring of Hand washing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848600" cy="41148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Pyidaungsu" pitchFamily="34" charset="0"/>
              <a:cs typeface="Pyidaungsu" pitchFamily="34" charset="0"/>
            </a:endParaRP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Focal person- Ward Sisters</a:t>
            </a: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For doctors, Nurses and workers</a:t>
            </a: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Time frame – three months</a:t>
            </a: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Emphasized for compliance of standard hand washing procedure</a:t>
            </a: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Without informing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" y="4774646"/>
            <a:ext cx="4029342" cy="20833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774647"/>
            <a:ext cx="2438400" cy="20933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776070"/>
            <a:ext cx="2519306" cy="2091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2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l"/>
            <a:r>
              <a:rPr lang="en-US" sz="4400" dirty="0" smtClean="0">
                <a:latin typeface="Pyidaungsu" pitchFamily="34" charset="0"/>
                <a:cs typeface="Pyidaungsu" pitchFamily="34" charset="0"/>
              </a:rPr>
              <a:t>Hand washing 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1219200"/>
          </a:xfrm>
        </p:spPr>
        <p:txBody>
          <a:bodyPr>
            <a:normAutofit fontScale="85000" lnSpcReduction="20000"/>
          </a:bodyPr>
          <a:lstStyle/>
          <a:p>
            <a:endParaRPr lang="en-US" sz="3200" dirty="0" smtClean="0">
              <a:latin typeface="Pyidaungsu" pitchFamily="34" charset="0"/>
              <a:cs typeface="Pyidaungsu" pitchFamily="34" charset="0"/>
            </a:endParaRP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CME</a:t>
            </a: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Training for all health staffs</a:t>
            </a:r>
          </a:p>
          <a:p>
            <a:endParaRPr lang="en-US" sz="3200" dirty="0" smtClean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4" name="Picture 3" descr="IMG_20190722_142419_HDR.jpg"/>
          <p:cNvPicPr>
            <a:picLocks noChangeAspect="1"/>
          </p:cNvPicPr>
          <p:nvPr/>
        </p:nvPicPr>
        <p:blipFill>
          <a:blip r:embed="rId2" cstate="print"/>
          <a:srcRect l="1" t="17407" r="22500" b="8519"/>
          <a:stretch>
            <a:fillRect/>
          </a:stretch>
        </p:blipFill>
        <p:spPr>
          <a:xfrm>
            <a:off x="1143000" y="2819400"/>
            <a:ext cx="7086600" cy="3810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09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l"/>
            <a:r>
              <a:rPr lang="en-US" sz="4400" dirty="0" smtClean="0">
                <a:latin typeface="Pyidaungsu" pitchFamily="34" charset="0"/>
                <a:cs typeface="Pyidaungsu" pitchFamily="34" charset="0"/>
              </a:rPr>
              <a:t>Hand washing 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990600"/>
          </a:xfrm>
        </p:spPr>
        <p:txBody>
          <a:bodyPr>
            <a:normAutofit fontScale="92500" lnSpcReduction="10000"/>
          </a:bodyPr>
          <a:lstStyle/>
          <a:p>
            <a:endParaRPr lang="en-US" sz="3200" dirty="0" smtClean="0">
              <a:latin typeface="Pyidaungsu" pitchFamily="34" charset="0"/>
              <a:cs typeface="Pyidaungsu" pitchFamily="34" charset="0"/>
            </a:endParaRP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PPE drill</a:t>
            </a:r>
          </a:p>
          <a:p>
            <a:endParaRPr lang="en-US" sz="3200" dirty="0" smtClean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5" name="Picture 4" descr="IMG_20190722_143303_HDR.jpg"/>
          <p:cNvPicPr>
            <a:picLocks noChangeAspect="1"/>
          </p:cNvPicPr>
          <p:nvPr/>
        </p:nvPicPr>
        <p:blipFill>
          <a:blip r:embed="rId2" cstate="print"/>
          <a:srcRect t="12963" r="10833" b="4074"/>
          <a:stretch>
            <a:fillRect/>
          </a:stretch>
        </p:blipFill>
        <p:spPr>
          <a:xfrm>
            <a:off x="533400" y="2362200"/>
            <a:ext cx="8153400" cy="42672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09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3716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Pyidaungsu" pitchFamily="34" charset="0"/>
                <a:cs typeface="Pyidaungsu" pitchFamily="34" charset="0"/>
              </a:rPr>
              <a:t>Surgical site </a:t>
            </a:r>
            <a:r>
              <a:rPr lang="en-US" sz="4400" dirty="0" smtClean="0">
                <a:latin typeface="Pyidaungsu" pitchFamily="34" charset="0"/>
                <a:cs typeface="Pyidaungsu" pitchFamily="34" charset="0"/>
              </a:rPr>
              <a:t>infections surveillance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848600" cy="3962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Surgical ward, OG ward, Ortho ward</a:t>
            </a: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Emergency or Elective operation</a:t>
            </a:r>
          </a:p>
          <a:p>
            <a:pPr marL="109728" indent="0">
              <a:buNone/>
            </a:pPr>
            <a:endParaRPr lang="en-US" sz="3200" dirty="0" smtClean="0">
              <a:latin typeface="Pyidaungsu" pitchFamily="34" charset="0"/>
              <a:cs typeface="Pyidaungsu" pitchFamily="34" charset="0"/>
            </a:endParaRPr>
          </a:p>
          <a:p>
            <a:endParaRPr lang="en-US" sz="3200" dirty="0" smtClean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4" name="Picture 3" descr="20190823_145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339" y="3505200"/>
            <a:ext cx="4449461" cy="32766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09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l"/>
            <a:r>
              <a:rPr lang="en-US" sz="4400" dirty="0" smtClean="0">
                <a:latin typeface="Pyidaungsu" pitchFamily="34" charset="0"/>
                <a:cs typeface="Pyidaungsu" pitchFamily="34" charset="0"/>
              </a:rPr>
              <a:t>Fourth day fever surveillance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3962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Surgical ward, OG ward, Ortho ward</a:t>
            </a: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Emergency or Elective operation</a:t>
            </a:r>
          </a:p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Especially in medical and child ward</a:t>
            </a:r>
          </a:p>
          <a:p>
            <a:pPr marL="109728" indent="0">
              <a:buNone/>
            </a:pPr>
            <a:endParaRPr lang="en-US" sz="3200" dirty="0" smtClean="0">
              <a:latin typeface="Pyidaungsu" pitchFamily="34" charset="0"/>
              <a:cs typeface="Pyidaungsu" pitchFamily="34" charset="0"/>
            </a:endParaRPr>
          </a:p>
          <a:p>
            <a:endParaRPr lang="en-US" sz="3200" dirty="0" smtClean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5" name="Picture 4" descr="20190823_152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429000"/>
            <a:ext cx="5468964" cy="325224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00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algn="l"/>
            <a:r>
              <a:rPr lang="en-US" sz="4400" dirty="0" smtClean="0">
                <a:latin typeface="Pyidaungsu" pitchFamily="34" charset="0"/>
                <a:cs typeface="Pyidaungsu" pitchFamily="34" charset="0"/>
              </a:rPr>
              <a:t>Neonatal sepsis surveillance</a:t>
            </a:r>
            <a:endParaRPr lang="en-US" sz="44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3962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Pyidaungsu" pitchFamily="34" charset="0"/>
                <a:cs typeface="Pyidaungsu" pitchFamily="34" charset="0"/>
              </a:rPr>
              <a:t>Prompt action</a:t>
            </a:r>
          </a:p>
          <a:p>
            <a:pPr lvl="1"/>
            <a:r>
              <a:rPr lang="en-US" sz="3000" dirty="0" smtClean="0">
                <a:latin typeface="Pyidaungsu" pitchFamily="34" charset="0"/>
                <a:cs typeface="Pyidaungsu" pitchFamily="34" charset="0"/>
              </a:rPr>
              <a:t>Swab culture for neonatal ward</a:t>
            </a:r>
          </a:p>
          <a:p>
            <a:pPr lvl="1"/>
            <a:r>
              <a:rPr lang="en-US" sz="3000" dirty="0" smtClean="0">
                <a:latin typeface="Pyidaungsu" pitchFamily="34" charset="0"/>
                <a:cs typeface="Pyidaungsu" pitchFamily="34" charset="0"/>
              </a:rPr>
              <a:t>Also delivery room and OT room</a:t>
            </a:r>
          </a:p>
          <a:p>
            <a:pPr lvl="1"/>
            <a:r>
              <a:rPr lang="en-US" sz="3000" dirty="0" smtClean="0">
                <a:latin typeface="Pyidaungsu" pitchFamily="34" charset="0"/>
                <a:cs typeface="Pyidaungsu" pitchFamily="34" charset="0"/>
              </a:rPr>
              <a:t>Fogging with alternative disinfectants</a:t>
            </a:r>
          </a:p>
          <a:p>
            <a:pPr lvl="2"/>
            <a:r>
              <a:rPr lang="en-US" sz="2800" dirty="0" err="1" smtClean="0">
                <a:latin typeface="Pyidaungsu" pitchFamily="34" charset="0"/>
                <a:cs typeface="Pyidaungsu" pitchFamily="34" charset="0"/>
              </a:rPr>
              <a:t>Aseptanios</a:t>
            </a:r>
            <a:endParaRPr lang="en-US" sz="2800" dirty="0" smtClean="0">
              <a:latin typeface="Pyidaungsu" pitchFamily="34" charset="0"/>
              <a:cs typeface="Pyidaungsu" pitchFamily="34" charset="0"/>
            </a:endParaRPr>
          </a:p>
          <a:p>
            <a:pPr lvl="2"/>
            <a:r>
              <a:rPr lang="en-US" sz="2800" dirty="0" smtClean="0">
                <a:latin typeface="Pyidaungsu" pitchFamily="34" charset="0"/>
                <a:cs typeface="Pyidaungsu" pitchFamily="34" charset="0"/>
              </a:rPr>
              <a:t>H2O2 </a:t>
            </a:r>
          </a:p>
          <a:p>
            <a:pPr lvl="1"/>
            <a:endParaRPr lang="en-US" sz="3000" dirty="0" smtClean="0">
              <a:latin typeface="Pyidaungsu" pitchFamily="34" charset="0"/>
              <a:cs typeface="Pyidaungsu" pitchFamily="34" charset="0"/>
            </a:endParaRPr>
          </a:p>
          <a:p>
            <a:pPr marL="109728" indent="0">
              <a:buNone/>
            </a:pPr>
            <a:endParaRPr lang="en-US" sz="3200" dirty="0" smtClean="0">
              <a:latin typeface="Pyidaungsu" pitchFamily="34" charset="0"/>
              <a:cs typeface="Pyidaungsu" pitchFamily="34" charset="0"/>
            </a:endParaRPr>
          </a:p>
          <a:p>
            <a:endParaRPr lang="en-US" sz="3200" dirty="0" smtClean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63076"/>
            <a:ext cx="2293214" cy="33187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63076"/>
            <a:ext cx="2238981" cy="33187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95800"/>
            <a:ext cx="3702327" cy="2286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412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912</TotalTime>
  <Words>253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Custom Design</vt:lpstr>
      <vt:lpstr>Urban</vt:lpstr>
      <vt:lpstr>Surveillance of hospital infection and control</vt:lpstr>
      <vt:lpstr>Planning for surveillance</vt:lpstr>
      <vt:lpstr>Decisions</vt:lpstr>
      <vt:lpstr>Monitoring of Hand washing</vt:lpstr>
      <vt:lpstr>Hand washing </vt:lpstr>
      <vt:lpstr>Hand washing </vt:lpstr>
      <vt:lpstr>Surgical site infections surveillance</vt:lpstr>
      <vt:lpstr>Fourth day fever surveillance</vt:lpstr>
      <vt:lpstr>Neonatal sepsis surveillance</vt:lpstr>
      <vt:lpstr>24 hour running water</vt:lpstr>
      <vt:lpstr>WHO global survey (1)</vt:lpstr>
      <vt:lpstr>WHO global survey (2)</vt:lpstr>
      <vt:lpstr>Problems for surveillance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of hospital infection and control</dc:title>
  <dc:creator>User</dc:creator>
  <cp:lastModifiedBy>User</cp:lastModifiedBy>
  <cp:revision>33</cp:revision>
  <dcterms:created xsi:type="dcterms:W3CDTF">2006-08-16T00:00:00Z</dcterms:created>
  <dcterms:modified xsi:type="dcterms:W3CDTF">2019-08-27T16:13:16Z</dcterms:modified>
</cp:coreProperties>
</file>